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53" r:id="rId1"/>
  </p:sldMasterIdLst>
  <p:notesMasterIdLst>
    <p:notesMasterId r:id="rId95"/>
  </p:notesMasterIdLst>
  <p:handoutMasterIdLst>
    <p:handoutMasterId r:id="rId96"/>
  </p:handoutMasterIdLst>
  <p:sldIdLst>
    <p:sldId id="256" r:id="rId2"/>
    <p:sldId id="257" r:id="rId3"/>
    <p:sldId id="261" r:id="rId4"/>
    <p:sldId id="262" r:id="rId5"/>
    <p:sldId id="263" r:id="rId6"/>
    <p:sldId id="264" r:id="rId7"/>
    <p:sldId id="265" r:id="rId8"/>
    <p:sldId id="266" r:id="rId9"/>
    <p:sldId id="267" r:id="rId10"/>
    <p:sldId id="294" r:id="rId11"/>
    <p:sldId id="296" r:id="rId12"/>
    <p:sldId id="297" r:id="rId13"/>
    <p:sldId id="298" r:id="rId14"/>
    <p:sldId id="391" r:id="rId15"/>
    <p:sldId id="299" r:id="rId16"/>
    <p:sldId id="300" r:id="rId17"/>
    <p:sldId id="279" r:id="rId18"/>
    <p:sldId id="280" r:id="rId19"/>
    <p:sldId id="281" r:id="rId20"/>
    <p:sldId id="287" r:id="rId21"/>
    <p:sldId id="288" r:id="rId22"/>
    <p:sldId id="289" r:id="rId23"/>
    <p:sldId id="291" r:id="rId24"/>
    <p:sldId id="292" r:id="rId25"/>
    <p:sldId id="301" r:id="rId26"/>
    <p:sldId id="302"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315" r:id="rId40"/>
    <p:sldId id="316" r:id="rId41"/>
    <p:sldId id="317" r:id="rId42"/>
    <p:sldId id="318" r:id="rId43"/>
    <p:sldId id="319" r:id="rId44"/>
    <p:sldId id="321" r:id="rId45"/>
    <p:sldId id="322" r:id="rId46"/>
    <p:sldId id="323" r:id="rId47"/>
    <p:sldId id="324" r:id="rId48"/>
    <p:sldId id="325" r:id="rId49"/>
    <p:sldId id="326" r:id="rId50"/>
    <p:sldId id="327" r:id="rId51"/>
    <p:sldId id="328" r:id="rId52"/>
    <p:sldId id="329" r:id="rId53"/>
    <p:sldId id="330" r:id="rId54"/>
    <p:sldId id="331" r:id="rId55"/>
    <p:sldId id="332" r:id="rId56"/>
    <p:sldId id="333" r:id="rId57"/>
    <p:sldId id="336" r:id="rId58"/>
    <p:sldId id="337" r:id="rId59"/>
    <p:sldId id="338" r:id="rId60"/>
    <p:sldId id="339" r:id="rId61"/>
    <p:sldId id="341" r:id="rId62"/>
    <p:sldId id="342" r:id="rId63"/>
    <p:sldId id="343" r:id="rId64"/>
    <p:sldId id="344" r:id="rId65"/>
    <p:sldId id="345" r:id="rId66"/>
    <p:sldId id="346" r:id="rId67"/>
    <p:sldId id="347" r:id="rId68"/>
    <p:sldId id="351" r:id="rId69"/>
    <p:sldId id="352" r:id="rId70"/>
    <p:sldId id="353" r:id="rId71"/>
    <p:sldId id="390" r:id="rId72"/>
    <p:sldId id="354" r:id="rId73"/>
    <p:sldId id="356" r:id="rId74"/>
    <p:sldId id="357" r:id="rId75"/>
    <p:sldId id="358" r:id="rId76"/>
    <p:sldId id="359" r:id="rId77"/>
    <p:sldId id="360" r:id="rId78"/>
    <p:sldId id="368" r:id="rId79"/>
    <p:sldId id="369" r:id="rId80"/>
    <p:sldId id="370" r:id="rId81"/>
    <p:sldId id="371" r:id="rId82"/>
    <p:sldId id="372" r:id="rId83"/>
    <p:sldId id="373" r:id="rId84"/>
    <p:sldId id="374" r:id="rId85"/>
    <p:sldId id="375" r:id="rId86"/>
    <p:sldId id="376" r:id="rId87"/>
    <p:sldId id="377" r:id="rId88"/>
    <p:sldId id="378" r:id="rId89"/>
    <p:sldId id="379" r:id="rId90"/>
    <p:sldId id="380" r:id="rId91"/>
    <p:sldId id="386" r:id="rId92"/>
    <p:sldId id="387" r:id="rId93"/>
    <p:sldId id="388" r:id="rId94"/>
  </p:sldIdLst>
  <p:sldSz cx="12192000" cy="6858000"/>
  <p:notesSz cx="6797675" cy="9926638"/>
  <p:custDataLst>
    <p:tags r:id="rId9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886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8" d="100"/>
          <a:sy n="78" d="100"/>
        </p:scale>
        <p:origin x="120" y="774"/>
      </p:cViewPr>
      <p:guideLst>
        <p:guide orient="horz" pos="2160"/>
        <p:guide pos="3840"/>
      </p:guideLst>
    </p:cSldViewPr>
  </p:slideViewPr>
  <p:notesTextViewPr>
    <p:cViewPr>
      <p:scale>
        <a:sx n="3" d="2"/>
        <a:sy n="3" d="2"/>
      </p:scale>
      <p:origin x="0" y="0"/>
    </p:cViewPr>
  </p:notesTextViewPr>
  <p:sorterViewPr>
    <p:cViewPr>
      <p:scale>
        <a:sx n="100" d="100"/>
        <a:sy n="100" d="100"/>
      </p:scale>
      <p:origin x="0" y="-8781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xmlns="" id="{18DC7DEB-8713-48F5-90E5-0A1477E9C1AE}"/>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xmlns="" id="{A9B5D202-3FF1-44E8-BDB0-5C3E0C5620F3}"/>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F7090A6-C63A-4C6D-A040-F29031AACA07}" type="datetimeFigureOut">
              <a:rPr lang="it-IT" smtClean="0"/>
              <a:t>29/09/2020</a:t>
            </a:fld>
            <a:endParaRPr lang="it-IT"/>
          </a:p>
        </p:txBody>
      </p:sp>
      <p:sp>
        <p:nvSpPr>
          <p:cNvPr id="4" name="Segnaposto piè di pagina 3">
            <a:extLst>
              <a:ext uri="{FF2B5EF4-FFF2-40B4-BE49-F238E27FC236}">
                <a16:creationId xmlns:a16="http://schemas.microsoft.com/office/drawing/2014/main" xmlns="" id="{86EACD3F-0EA6-4959-BE8C-32CFC462467A}"/>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xmlns="" id="{50E72D1A-ED60-4702-907C-A37E7B25E5D4}"/>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16DF568-B3FF-4411-B1C0-7DE9A70BE6D4}" type="slidenum">
              <a:rPr lang="it-IT" smtClean="0"/>
              <a:t>‹N›</a:t>
            </a:fld>
            <a:endParaRPr lang="it-IT"/>
          </a:p>
        </p:txBody>
      </p:sp>
    </p:spTree>
    <p:extLst>
      <p:ext uri="{BB962C8B-B14F-4D97-AF65-F5344CB8AC3E}">
        <p14:creationId xmlns:p14="http://schemas.microsoft.com/office/powerpoint/2010/main" val="1150307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0FC8282-969C-4ED4-A470-233C0FE60D05}" type="datetimeFigureOut">
              <a:rPr lang="it-IT" smtClean="0"/>
              <a:t>29/09/2020</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530686E-04B9-4B9A-BE9A-0C3CDD511407}" type="slidenum">
              <a:rPr lang="it-IT" smtClean="0"/>
              <a:t>‹N›</a:t>
            </a:fld>
            <a:endParaRPr lang="it-IT"/>
          </a:p>
        </p:txBody>
      </p:sp>
    </p:spTree>
    <p:extLst>
      <p:ext uri="{BB962C8B-B14F-4D97-AF65-F5344CB8AC3E}">
        <p14:creationId xmlns:p14="http://schemas.microsoft.com/office/powerpoint/2010/main" val="27473534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titolo">
    <p:bg>
      <p:bgPr>
        <a:solidFill>
          <a:srgbClr val="003399"/>
        </a:solidFill>
        <a:effectLst/>
      </p:bgPr>
    </p:bg>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512CA09D-EEF9-4733-9E0D-8C36FB3FEF17}"/>
              </a:ext>
            </a:extLst>
          </p:cNvPr>
          <p:cNvSpPr/>
          <p:nvPr/>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Date Placeholder 3"/>
          <p:cNvSpPr>
            <a:spLocks noGrp="1"/>
          </p:cNvSpPr>
          <p:nvPr>
            <p:ph type="dt" sz="half" idx="10"/>
          </p:nvPr>
        </p:nvSpPr>
        <p:spPr/>
        <p:txBody>
          <a:bodyPr/>
          <a:lstStyle>
            <a:lvl1pPr>
              <a:defRPr>
                <a:latin typeface="Helvetica LT Std Cond" panose="020B0506020202030204" pitchFamily="34" charset="0"/>
              </a:defRPr>
            </a:lvl1pPr>
          </a:lstStyle>
          <a:p>
            <a:r>
              <a:rPr lang="it-IT"/>
              <a:t>29/09/2020</a:t>
            </a:r>
            <a:endParaRPr lang="en-US" dirty="0"/>
          </a:p>
        </p:txBody>
      </p:sp>
      <p:sp>
        <p:nvSpPr>
          <p:cNvPr id="5" name="Footer Placeholder 4"/>
          <p:cNvSpPr>
            <a:spLocks noGrp="1"/>
          </p:cNvSpPr>
          <p:nvPr>
            <p:ph type="ftr" sz="quarter" idx="11"/>
          </p:nvPr>
        </p:nvSpPr>
        <p:spPr/>
        <p:txBody>
          <a:bodyPr/>
          <a:lstStyle>
            <a:lvl1pPr>
              <a:defRPr>
                <a:latin typeface="Helvetica LT Std Cond" panose="020B0506020202030204" pitchFamily="34" charset="0"/>
              </a:defRPr>
            </a:lvl1pPr>
          </a:lstStyle>
          <a:p>
            <a:r>
              <a:rPr lang="it-IT"/>
              <a:t>AGENZIA DELLE DOGANE E DEI MONOPOLI - PROVVISTE E DOTAZIONI DI BORDO - Aspetti doganali e fiscali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cxnSp>
        <p:nvCxnSpPr>
          <p:cNvPr id="15" name="Connettore diritto 14">
            <a:extLst>
              <a:ext uri="{FF2B5EF4-FFF2-40B4-BE49-F238E27FC236}">
                <a16:creationId xmlns:a16="http://schemas.microsoft.com/office/drawing/2014/main" xmlns="" id="{5186DD1E-A056-4342-BE80-FF20A2600F78}"/>
              </a:ext>
            </a:extLst>
          </p:cNvPr>
          <p:cNvCxnSpPr>
            <a:cxnSpLocks/>
          </p:cNvCxnSpPr>
          <p:nvPr/>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Connettore diritto 17">
            <a:extLst>
              <a:ext uri="{FF2B5EF4-FFF2-40B4-BE49-F238E27FC236}">
                <a16:creationId xmlns:a16="http://schemas.microsoft.com/office/drawing/2014/main" xmlns="" id="{A0DA35CE-634A-41AD-8643-F468F576040E}"/>
              </a:ext>
            </a:extLst>
          </p:cNvPr>
          <p:cNvCxnSpPr>
            <a:cxnSpLocks/>
          </p:cNvCxnSpPr>
          <p:nvPr/>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xmlns="" id="{4C5F7654-60EA-40E7-8A0E-93CF8B3C8F6D}"/>
              </a:ext>
            </a:extLst>
          </p:cNvPr>
          <p:cNvPicPr>
            <a:picLocks noChangeAspect="1"/>
          </p:cNvPicPr>
          <p:nvPr/>
        </p:nvPicPr>
        <p:blipFill>
          <a:blip r:embed="rId2"/>
          <a:stretch>
            <a:fillRect/>
          </a:stretch>
        </p:blipFill>
        <p:spPr>
          <a:xfrm>
            <a:off x="3078355" y="1407348"/>
            <a:ext cx="6981885" cy="2911396"/>
          </a:xfrm>
          <a:prstGeom prst="rect">
            <a:avLst/>
          </a:prstGeom>
        </p:spPr>
      </p:pic>
      <p:sp>
        <p:nvSpPr>
          <p:cNvPr id="10" name="Rettangolo 9">
            <a:extLst>
              <a:ext uri="{FF2B5EF4-FFF2-40B4-BE49-F238E27FC236}">
                <a16:creationId xmlns:a16="http://schemas.microsoft.com/office/drawing/2014/main" xmlns="" id="{948CDB3A-3296-4F18-841B-FC9B10DD43D5}"/>
              </a:ext>
            </a:extLst>
          </p:cNvPr>
          <p:cNvSpPr/>
          <p:nvPr userDrawn="1"/>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1" name="Connettore diritto 10">
            <a:extLst>
              <a:ext uri="{FF2B5EF4-FFF2-40B4-BE49-F238E27FC236}">
                <a16:creationId xmlns:a16="http://schemas.microsoft.com/office/drawing/2014/main" xmlns="" id="{8305DF9F-A974-40B8-8725-8596876B879E}"/>
              </a:ext>
            </a:extLst>
          </p:cNvPr>
          <p:cNvCxnSpPr>
            <a:cxnSpLocks/>
          </p:cNvCxnSpPr>
          <p:nvPr userDrawn="1"/>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3" name="Connettore diritto 12">
            <a:extLst>
              <a:ext uri="{FF2B5EF4-FFF2-40B4-BE49-F238E27FC236}">
                <a16:creationId xmlns:a16="http://schemas.microsoft.com/office/drawing/2014/main" xmlns="" id="{36B69B49-22DC-404D-97D9-79DCB9D2B417}"/>
              </a:ext>
            </a:extLst>
          </p:cNvPr>
          <p:cNvCxnSpPr>
            <a:cxnSpLocks/>
          </p:cNvCxnSpPr>
          <p:nvPr userDrawn="1"/>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14" name="Picture 8">
            <a:extLst>
              <a:ext uri="{FF2B5EF4-FFF2-40B4-BE49-F238E27FC236}">
                <a16:creationId xmlns:a16="http://schemas.microsoft.com/office/drawing/2014/main" xmlns="" id="{999ADE86-3579-4400-B5FE-19B2B5C729B4}"/>
              </a:ext>
            </a:extLst>
          </p:cNvPr>
          <p:cNvPicPr>
            <a:picLocks noChangeAspect="1"/>
          </p:cNvPicPr>
          <p:nvPr userDrawn="1"/>
        </p:nvPicPr>
        <p:blipFill>
          <a:blip r:embed="rId2"/>
          <a:stretch>
            <a:fillRect/>
          </a:stretch>
        </p:blipFill>
        <p:spPr>
          <a:xfrm>
            <a:off x="3078355" y="1407348"/>
            <a:ext cx="6981885" cy="2911396"/>
          </a:xfrm>
          <a:prstGeom prst="rect">
            <a:avLst/>
          </a:prstGeom>
        </p:spPr>
      </p:pic>
    </p:spTree>
    <p:extLst>
      <p:ext uri="{BB962C8B-B14F-4D97-AF65-F5344CB8AC3E}">
        <p14:creationId xmlns:p14="http://schemas.microsoft.com/office/powerpoint/2010/main" val="369783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olo e contenuto">
    <p:bg>
      <p:bgPr>
        <a:solidFill>
          <a:schemeClr val="tx1"/>
        </a:solidFill>
        <a:effectLst/>
      </p:bgPr>
    </p:bg>
    <p:spTree>
      <p:nvGrpSpPr>
        <p:cNvPr id="1" name=""/>
        <p:cNvGrpSpPr/>
        <p:nvPr/>
      </p:nvGrpSpPr>
      <p:grpSpPr>
        <a:xfrm>
          <a:off x="0" y="0"/>
          <a:ext cx="0" cy="0"/>
          <a:chOff x="0" y="0"/>
          <a:chExt cx="0" cy="0"/>
        </a:xfrm>
      </p:grpSpPr>
      <p:pic>
        <p:nvPicPr>
          <p:cNvPr id="24" name="Immagine 23">
            <a:extLst>
              <a:ext uri="{FF2B5EF4-FFF2-40B4-BE49-F238E27FC236}">
                <a16:creationId xmlns:a16="http://schemas.microsoft.com/office/drawing/2014/main" xmlns="" id="{7122C3BE-8235-4CCD-BB14-25E40BA64D0A}"/>
              </a:ext>
            </a:extLst>
          </p:cNvPr>
          <p:cNvPicPr>
            <a:picLocks noChangeAspect="1"/>
          </p:cNvPicPr>
          <p:nvPr/>
        </p:nvPicPr>
        <p:blipFill>
          <a:blip r:embed="rId2"/>
          <a:stretch>
            <a:fillRect/>
          </a:stretch>
        </p:blipFill>
        <p:spPr>
          <a:xfrm rot="19703064">
            <a:off x="10231893" y="2407144"/>
            <a:ext cx="6162675" cy="5905500"/>
          </a:xfrm>
          <a:prstGeom prst="rect">
            <a:avLst/>
          </a:prstGeom>
        </p:spPr>
      </p:pic>
      <p:sp>
        <p:nvSpPr>
          <p:cNvPr id="4" name="Date Placeholder 3"/>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29/09/2020</a:t>
            </a:r>
            <a:endParaRPr lang="en-US" dirty="0"/>
          </a:p>
        </p:txBody>
      </p:sp>
      <p:sp>
        <p:nvSpPr>
          <p:cNvPr id="5" name="Footer Placeholder 4"/>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PROVVISTE E DOTAZIONI DI BORDO - Aspetti doganali e fiscali</a:t>
            </a:r>
            <a:endParaRPr lang="en-US" dirty="0"/>
          </a:p>
        </p:txBody>
      </p:sp>
      <p:sp>
        <p:nvSpPr>
          <p:cNvPr id="6" name="Slide Number Placeholder 5"/>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15" name="Connettore diritto 14">
            <a:extLst>
              <a:ext uri="{FF2B5EF4-FFF2-40B4-BE49-F238E27FC236}">
                <a16:creationId xmlns:a16="http://schemas.microsoft.com/office/drawing/2014/main" xmlns="" id="{9F1A3202-618A-46CB-812C-07A7E7A50F67}"/>
              </a:ext>
            </a:extLst>
          </p:cNvPr>
          <p:cNvCxnSpPr>
            <a:cxnSpLocks/>
          </p:cNvCxnSpPr>
          <p:nvPr/>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sp>
        <p:nvSpPr>
          <p:cNvPr id="9" name="Rettangolo 12">
            <a:extLst>
              <a:ext uri="{FF2B5EF4-FFF2-40B4-BE49-F238E27FC236}">
                <a16:creationId xmlns:a16="http://schemas.microsoft.com/office/drawing/2014/main" xmlns="" id="{D3AFB88D-AC52-4545-AA1D-B22A7B6EF71E}"/>
              </a:ext>
            </a:extLst>
          </p:cNvPr>
          <p:cNvSpPr/>
          <p:nvPr/>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0" name="Group 9">
            <a:extLst>
              <a:ext uri="{FF2B5EF4-FFF2-40B4-BE49-F238E27FC236}">
                <a16:creationId xmlns:a16="http://schemas.microsoft.com/office/drawing/2014/main" xmlns="" id="{F508D5A1-216C-4C17-A367-35578FA592CA}"/>
              </a:ext>
            </a:extLst>
          </p:cNvPr>
          <p:cNvGrpSpPr>
            <a:grpSpLocks noChangeAspect="1"/>
          </p:cNvGrpSpPr>
          <p:nvPr/>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7B57D190-C167-4154-8931-1D89CBA7599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9DC66B1D-7D45-47B5-99C3-B15FD30DA290}"/>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3" name="object 46">
              <a:extLst>
                <a:ext uri="{FF2B5EF4-FFF2-40B4-BE49-F238E27FC236}">
                  <a16:creationId xmlns:a16="http://schemas.microsoft.com/office/drawing/2014/main" xmlns="" id="{BB6D31EE-8D2F-4B73-9099-A9F8688DB2AD}"/>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4" name="object 47">
              <a:extLst>
                <a:ext uri="{FF2B5EF4-FFF2-40B4-BE49-F238E27FC236}">
                  <a16:creationId xmlns:a16="http://schemas.microsoft.com/office/drawing/2014/main" xmlns="" id="{A26085D1-F7E5-43C8-8B24-F22D7C5137F2}"/>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6" name="object 48">
              <a:extLst>
                <a:ext uri="{FF2B5EF4-FFF2-40B4-BE49-F238E27FC236}">
                  <a16:creationId xmlns:a16="http://schemas.microsoft.com/office/drawing/2014/main" xmlns="" id="{02CE4B8D-1AAF-4CE7-8D08-AE2B9B25D69B}"/>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17" name="object 49">
              <a:extLst>
                <a:ext uri="{FF2B5EF4-FFF2-40B4-BE49-F238E27FC236}">
                  <a16:creationId xmlns:a16="http://schemas.microsoft.com/office/drawing/2014/main" xmlns="" id="{1AEC1988-02A8-4940-A2B3-2E4BA8D13C46}"/>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18" name="object 50">
              <a:extLst>
                <a:ext uri="{FF2B5EF4-FFF2-40B4-BE49-F238E27FC236}">
                  <a16:creationId xmlns:a16="http://schemas.microsoft.com/office/drawing/2014/main" xmlns="" id="{B0AF7C17-52A2-42EE-849F-5E0865953968}"/>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19" name="object 51">
              <a:extLst>
                <a:ext uri="{FF2B5EF4-FFF2-40B4-BE49-F238E27FC236}">
                  <a16:creationId xmlns:a16="http://schemas.microsoft.com/office/drawing/2014/main" xmlns="" id="{B4B22C0A-16E2-465E-A4F0-6106F264DE23}"/>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0" name="object 52">
              <a:extLst>
                <a:ext uri="{FF2B5EF4-FFF2-40B4-BE49-F238E27FC236}">
                  <a16:creationId xmlns:a16="http://schemas.microsoft.com/office/drawing/2014/main" xmlns="" id="{1349815B-C894-4E81-867C-1D28E96582D1}"/>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1" name="object 53">
              <a:extLst>
                <a:ext uri="{FF2B5EF4-FFF2-40B4-BE49-F238E27FC236}">
                  <a16:creationId xmlns:a16="http://schemas.microsoft.com/office/drawing/2014/main" xmlns="" id="{0F781E29-2F04-4078-BFB6-7383A8D47662}"/>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2" name="object 54">
              <a:extLst>
                <a:ext uri="{FF2B5EF4-FFF2-40B4-BE49-F238E27FC236}">
                  <a16:creationId xmlns:a16="http://schemas.microsoft.com/office/drawing/2014/main" xmlns="" id="{6133A6AE-2FCF-4784-AE17-7196E509092C}"/>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3" name="object 55">
              <a:extLst>
                <a:ext uri="{FF2B5EF4-FFF2-40B4-BE49-F238E27FC236}">
                  <a16:creationId xmlns:a16="http://schemas.microsoft.com/office/drawing/2014/main" xmlns="" id="{7623DD57-4024-492E-875F-EF4BC1F9AB1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5" name="object 56">
              <a:extLst>
                <a:ext uri="{FF2B5EF4-FFF2-40B4-BE49-F238E27FC236}">
                  <a16:creationId xmlns:a16="http://schemas.microsoft.com/office/drawing/2014/main" xmlns="" id="{10E2E80E-21DC-4DA7-93A3-A064C7DF4811}"/>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pic>
        <p:nvPicPr>
          <p:cNvPr id="26" name="Immagine 25">
            <a:extLst>
              <a:ext uri="{FF2B5EF4-FFF2-40B4-BE49-F238E27FC236}">
                <a16:creationId xmlns:a16="http://schemas.microsoft.com/office/drawing/2014/main" xmlns="" id="{D19DBEC1-27FF-40F1-B0C3-33A0B3F7FBAF}"/>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cxnSp>
        <p:nvCxnSpPr>
          <p:cNvPr id="27" name="Connettore diritto 26">
            <a:extLst>
              <a:ext uri="{FF2B5EF4-FFF2-40B4-BE49-F238E27FC236}">
                <a16:creationId xmlns:a16="http://schemas.microsoft.com/office/drawing/2014/main" xmlns="" id="{DD2760B7-5C14-45BB-81D5-811A76AD5E36}"/>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sp>
        <p:nvSpPr>
          <p:cNvPr id="28" name="Rettangolo 12">
            <a:extLst>
              <a:ext uri="{FF2B5EF4-FFF2-40B4-BE49-F238E27FC236}">
                <a16:creationId xmlns:a16="http://schemas.microsoft.com/office/drawing/2014/main" xmlns="" id="{F46F02E3-5CE1-4471-A49B-E76040BE8946}"/>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9" name="Group 9">
            <a:extLst>
              <a:ext uri="{FF2B5EF4-FFF2-40B4-BE49-F238E27FC236}">
                <a16:creationId xmlns:a16="http://schemas.microsoft.com/office/drawing/2014/main" xmlns="" id="{DC957C0F-816F-4BD6-B29D-D1E36166A383}"/>
              </a:ext>
            </a:extLst>
          </p:cNvPr>
          <p:cNvGrpSpPr>
            <a:grpSpLocks noChangeAspect="1"/>
          </p:cNvGrpSpPr>
          <p:nvPr userDrawn="1"/>
        </p:nvGrpSpPr>
        <p:grpSpPr>
          <a:xfrm>
            <a:off x="345499" y="80904"/>
            <a:ext cx="707706" cy="1035621"/>
            <a:chOff x="5729731" y="12946325"/>
            <a:chExt cx="3934794" cy="5757967"/>
          </a:xfrm>
        </p:grpSpPr>
        <p:sp>
          <p:nvSpPr>
            <p:cNvPr id="30" name="object 44">
              <a:extLst>
                <a:ext uri="{FF2B5EF4-FFF2-40B4-BE49-F238E27FC236}">
                  <a16:creationId xmlns:a16="http://schemas.microsoft.com/office/drawing/2014/main" xmlns="" id="{3FD06434-B63D-41F2-AEB7-23D0A6FC8386}"/>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31" name="object 45">
              <a:extLst>
                <a:ext uri="{FF2B5EF4-FFF2-40B4-BE49-F238E27FC236}">
                  <a16:creationId xmlns:a16="http://schemas.microsoft.com/office/drawing/2014/main" xmlns="" id="{B7D3F934-A93C-43F1-817C-B232D4359A64}"/>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32" name="object 46">
              <a:extLst>
                <a:ext uri="{FF2B5EF4-FFF2-40B4-BE49-F238E27FC236}">
                  <a16:creationId xmlns:a16="http://schemas.microsoft.com/office/drawing/2014/main" xmlns="" id="{ABC866C1-8AD1-4A49-B462-E8D7B16BDAC5}"/>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33" name="object 47">
              <a:extLst>
                <a:ext uri="{FF2B5EF4-FFF2-40B4-BE49-F238E27FC236}">
                  <a16:creationId xmlns:a16="http://schemas.microsoft.com/office/drawing/2014/main" xmlns="" id="{A64D88FF-A0FD-40A3-9E4D-AC97103AB4D6}"/>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34" name="object 48">
              <a:extLst>
                <a:ext uri="{FF2B5EF4-FFF2-40B4-BE49-F238E27FC236}">
                  <a16:creationId xmlns:a16="http://schemas.microsoft.com/office/drawing/2014/main" xmlns="" id="{2664F15B-F0EE-4284-BC77-C6F24E369C17}"/>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35" name="object 49">
              <a:extLst>
                <a:ext uri="{FF2B5EF4-FFF2-40B4-BE49-F238E27FC236}">
                  <a16:creationId xmlns:a16="http://schemas.microsoft.com/office/drawing/2014/main" xmlns="" id="{2FC07BAC-04B6-430A-9BFE-3F2F16ABE0FC}"/>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36" name="object 50">
              <a:extLst>
                <a:ext uri="{FF2B5EF4-FFF2-40B4-BE49-F238E27FC236}">
                  <a16:creationId xmlns:a16="http://schemas.microsoft.com/office/drawing/2014/main" xmlns="" id="{E324CE4C-DE43-489E-A5B8-EBA137E11F08}"/>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37" name="object 51">
              <a:extLst>
                <a:ext uri="{FF2B5EF4-FFF2-40B4-BE49-F238E27FC236}">
                  <a16:creationId xmlns:a16="http://schemas.microsoft.com/office/drawing/2014/main" xmlns="" id="{C19DC435-2E19-425E-A137-6AE089F877F2}"/>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38" name="object 52">
              <a:extLst>
                <a:ext uri="{FF2B5EF4-FFF2-40B4-BE49-F238E27FC236}">
                  <a16:creationId xmlns:a16="http://schemas.microsoft.com/office/drawing/2014/main" xmlns="" id="{CC7876B9-131E-46E1-BF0A-C5D20DEC17A5}"/>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39" name="object 53">
              <a:extLst>
                <a:ext uri="{FF2B5EF4-FFF2-40B4-BE49-F238E27FC236}">
                  <a16:creationId xmlns:a16="http://schemas.microsoft.com/office/drawing/2014/main" xmlns="" id="{700AA541-8734-4E46-8E42-1581E851C9DE}"/>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40" name="object 54">
              <a:extLst>
                <a:ext uri="{FF2B5EF4-FFF2-40B4-BE49-F238E27FC236}">
                  <a16:creationId xmlns:a16="http://schemas.microsoft.com/office/drawing/2014/main" xmlns="" id="{6097D6FE-26FB-4E32-AFCF-D90BF1868973}"/>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41" name="object 55">
              <a:extLst>
                <a:ext uri="{FF2B5EF4-FFF2-40B4-BE49-F238E27FC236}">
                  <a16:creationId xmlns:a16="http://schemas.microsoft.com/office/drawing/2014/main" xmlns="" id="{FE6B209E-1AE7-4FAA-B5BB-0CBBB137C95E}"/>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42" name="object 56">
              <a:extLst>
                <a:ext uri="{FF2B5EF4-FFF2-40B4-BE49-F238E27FC236}">
                  <a16:creationId xmlns:a16="http://schemas.microsoft.com/office/drawing/2014/main" xmlns="" id="{BE9C54B3-81B8-467E-9C90-E51C75AF1C5E}"/>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187324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testazione sezione">
    <p:bg>
      <p:bgPr>
        <a:solidFill>
          <a:schemeClr val="tx1"/>
        </a:solidFill>
        <a:effectLst/>
      </p:bgPr>
    </p:bg>
    <p:spTree>
      <p:nvGrpSpPr>
        <p:cNvPr id="1" name=""/>
        <p:cNvGrpSpPr/>
        <p:nvPr/>
      </p:nvGrpSpPr>
      <p:grpSpPr>
        <a:xfrm>
          <a:off x="0" y="0"/>
          <a:ext cx="0" cy="0"/>
          <a:chOff x="0" y="0"/>
          <a:chExt cx="0" cy="0"/>
        </a:xfrm>
      </p:grpSpPr>
      <p:pic>
        <p:nvPicPr>
          <p:cNvPr id="16" name="Immagine 15">
            <a:extLst>
              <a:ext uri="{FF2B5EF4-FFF2-40B4-BE49-F238E27FC236}">
                <a16:creationId xmlns:a16="http://schemas.microsoft.com/office/drawing/2014/main" xmlns="" id="{14AB52F8-BE6C-4E5A-B8D7-3639B963CC7B}"/>
              </a:ext>
            </a:extLst>
          </p:cNvPr>
          <p:cNvPicPr>
            <a:picLocks noChangeAspect="1"/>
          </p:cNvPicPr>
          <p:nvPr/>
        </p:nvPicPr>
        <p:blipFill>
          <a:blip r:embed="rId2"/>
          <a:stretch>
            <a:fillRect/>
          </a:stretch>
        </p:blipFill>
        <p:spPr>
          <a:xfrm rot="19703064">
            <a:off x="10231893" y="2407144"/>
            <a:ext cx="6162675" cy="5905500"/>
          </a:xfrm>
          <a:prstGeom prst="rect">
            <a:avLst/>
          </a:prstGeom>
        </p:spPr>
      </p:pic>
      <p:sp>
        <p:nvSpPr>
          <p:cNvPr id="13" name="Rettangolo 12">
            <a:extLst>
              <a:ext uri="{FF2B5EF4-FFF2-40B4-BE49-F238E27FC236}">
                <a16:creationId xmlns:a16="http://schemas.microsoft.com/office/drawing/2014/main" xmlns="" id="{64B98025-FCAA-4D0A-8F6D-A573ACDE1096}"/>
              </a:ext>
            </a:extLst>
          </p:cNvPr>
          <p:cNvSpPr/>
          <p:nvPr/>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Date Placeholder 3">
            <a:extLst>
              <a:ext uri="{FF2B5EF4-FFF2-40B4-BE49-F238E27FC236}">
                <a16:creationId xmlns:a16="http://schemas.microsoft.com/office/drawing/2014/main" xmlns="" id="{BD6607C2-D022-49EB-9B93-D42BE23E0441}"/>
              </a:ext>
            </a:extLst>
          </p:cNvPr>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29/09/2020</a:t>
            </a:r>
            <a:endParaRPr lang="en-US" dirty="0"/>
          </a:p>
        </p:txBody>
      </p:sp>
      <p:sp>
        <p:nvSpPr>
          <p:cNvPr id="19" name="Footer Placeholder 4">
            <a:extLst>
              <a:ext uri="{FF2B5EF4-FFF2-40B4-BE49-F238E27FC236}">
                <a16:creationId xmlns:a16="http://schemas.microsoft.com/office/drawing/2014/main" xmlns="" id="{1257F9D7-6DEA-4CCB-8A2A-EA6E9BD1A9D9}"/>
              </a:ext>
            </a:extLst>
          </p:cNvPr>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PROVVISTE E DOTAZIONI DI BORDO - Aspetti doganali e fiscali</a:t>
            </a:r>
            <a:endParaRPr lang="en-US" dirty="0"/>
          </a:p>
        </p:txBody>
      </p:sp>
      <p:sp>
        <p:nvSpPr>
          <p:cNvPr id="20" name="Slide Number Placeholder 5">
            <a:extLst>
              <a:ext uri="{FF2B5EF4-FFF2-40B4-BE49-F238E27FC236}">
                <a16:creationId xmlns:a16="http://schemas.microsoft.com/office/drawing/2014/main" xmlns="" id="{4F6307CD-C1A2-4CBF-8A67-A504ADBDE23E}"/>
              </a:ext>
            </a:extLst>
          </p:cNvPr>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21" name="Connettore diritto 20">
            <a:extLst>
              <a:ext uri="{FF2B5EF4-FFF2-40B4-BE49-F238E27FC236}">
                <a16:creationId xmlns:a16="http://schemas.microsoft.com/office/drawing/2014/main" xmlns="" id="{CD54785E-3FB7-42ED-A211-C4A1B8081C48}"/>
              </a:ext>
            </a:extLst>
          </p:cNvPr>
          <p:cNvCxnSpPr>
            <a:cxnSpLocks/>
          </p:cNvCxnSpPr>
          <p:nvPr/>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xmlns="" id="{8E0DBAD0-3749-4CDF-A7CA-3FB68A9872D3}"/>
              </a:ext>
            </a:extLst>
          </p:cNvPr>
          <p:cNvGrpSpPr>
            <a:grpSpLocks noChangeAspect="1"/>
          </p:cNvGrpSpPr>
          <p:nvPr/>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6A4BB87A-2165-4385-9C60-190D66B0DE1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DEC5B107-CE08-4C98-A862-854F4F0D5A6B}"/>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4" name="object 46">
              <a:extLst>
                <a:ext uri="{FF2B5EF4-FFF2-40B4-BE49-F238E27FC236}">
                  <a16:creationId xmlns:a16="http://schemas.microsoft.com/office/drawing/2014/main" xmlns="" id="{4D45BA01-ABCF-45F4-A04B-16219267F44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5" name="object 47">
              <a:extLst>
                <a:ext uri="{FF2B5EF4-FFF2-40B4-BE49-F238E27FC236}">
                  <a16:creationId xmlns:a16="http://schemas.microsoft.com/office/drawing/2014/main" xmlns="" id="{733AB95D-DF91-4ABF-8853-71574EB95904}"/>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7" name="object 48">
              <a:extLst>
                <a:ext uri="{FF2B5EF4-FFF2-40B4-BE49-F238E27FC236}">
                  <a16:creationId xmlns:a16="http://schemas.microsoft.com/office/drawing/2014/main" xmlns="" id="{4E2BC802-9B63-47A9-B8FF-50E62D425EDE}"/>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2" name="object 49">
              <a:extLst>
                <a:ext uri="{FF2B5EF4-FFF2-40B4-BE49-F238E27FC236}">
                  <a16:creationId xmlns:a16="http://schemas.microsoft.com/office/drawing/2014/main" xmlns="" id="{898D34AB-CD23-459A-8A3B-87F87F399019}"/>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23" name="object 50">
              <a:extLst>
                <a:ext uri="{FF2B5EF4-FFF2-40B4-BE49-F238E27FC236}">
                  <a16:creationId xmlns:a16="http://schemas.microsoft.com/office/drawing/2014/main" xmlns="" id="{A16C2683-12A2-4AF9-8462-B4460F679E21}"/>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24" name="object 51">
              <a:extLst>
                <a:ext uri="{FF2B5EF4-FFF2-40B4-BE49-F238E27FC236}">
                  <a16:creationId xmlns:a16="http://schemas.microsoft.com/office/drawing/2014/main" xmlns="" id="{A1861D4D-1BB3-44AC-860B-9DBE5E7FACC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5" name="object 52">
              <a:extLst>
                <a:ext uri="{FF2B5EF4-FFF2-40B4-BE49-F238E27FC236}">
                  <a16:creationId xmlns:a16="http://schemas.microsoft.com/office/drawing/2014/main" xmlns="" id="{069167EC-DAD2-4CC1-9140-6BC8A96DA5FA}"/>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6" name="object 53">
              <a:extLst>
                <a:ext uri="{FF2B5EF4-FFF2-40B4-BE49-F238E27FC236}">
                  <a16:creationId xmlns:a16="http://schemas.microsoft.com/office/drawing/2014/main" xmlns="" id="{85F17B32-3BF1-4BD9-A6CD-A54203F0B56C}"/>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7" name="object 54">
              <a:extLst>
                <a:ext uri="{FF2B5EF4-FFF2-40B4-BE49-F238E27FC236}">
                  <a16:creationId xmlns:a16="http://schemas.microsoft.com/office/drawing/2014/main" xmlns="" id="{44205083-0C31-4601-96FE-415891A0D859}"/>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8" name="object 55">
              <a:extLst>
                <a:ext uri="{FF2B5EF4-FFF2-40B4-BE49-F238E27FC236}">
                  <a16:creationId xmlns:a16="http://schemas.microsoft.com/office/drawing/2014/main" xmlns="" id="{A1913A69-1B7C-4947-8B0E-D051F1B4C801}"/>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9" name="object 56">
              <a:extLst>
                <a:ext uri="{FF2B5EF4-FFF2-40B4-BE49-F238E27FC236}">
                  <a16:creationId xmlns:a16="http://schemas.microsoft.com/office/drawing/2014/main" xmlns="" id="{AC3FEC33-7C4A-4D2D-8683-03054D2AA2AC}"/>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pic>
        <p:nvPicPr>
          <p:cNvPr id="30" name="Immagine 29">
            <a:extLst>
              <a:ext uri="{FF2B5EF4-FFF2-40B4-BE49-F238E27FC236}">
                <a16:creationId xmlns:a16="http://schemas.microsoft.com/office/drawing/2014/main" xmlns="" id="{F6C1C22D-194E-4049-90E4-CE09F7DDB156}"/>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31" name="Rettangolo 30">
            <a:extLst>
              <a:ext uri="{FF2B5EF4-FFF2-40B4-BE49-F238E27FC236}">
                <a16:creationId xmlns:a16="http://schemas.microsoft.com/office/drawing/2014/main" xmlns="" id="{5A6A6963-E124-4ADB-8C75-58C683E5EF95}"/>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2" name="Connettore diritto 31">
            <a:extLst>
              <a:ext uri="{FF2B5EF4-FFF2-40B4-BE49-F238E27FC236}">
                <a16:creationId xmlns:a16="http://schemas.microsoft.com/office/drawing/2014/main" xmlns="" id="{374E7053-C014-4645-B457-0F48E86D7CFF}"/>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grpSp>
        <p:nvGrpSpPr>
          <p:cNvPr id="33" name="Group 9">
            <a:extLst>
              <a:ext uri="{FF2B5EF4-FFF2-40B4-BE49-F238E27FC236}">
                <a16:creationId xmlns:a16="http://schemas.microsoft.com/office/drawing/2014/main" xmlns="" id="{7A5AD74D-A260-4E1F-8DCC-EC552BF85139}"/>
              </a:ext>
            </a:extLst>
          </p:cNvPr>
          <p:cNvGrpSpPr>
            <a:grpSpLocks noChangeAspect="1"/>
          </p:cNvGrpSpPr>
          <p:nvPr userDrawn="1"/>
        </p:nvGrpSpPr>
        <p:grpSpPr>
          <a:xfrm>
            <a:off x="345499" y="80904"/>
            <a:ext cx="707706" cy="1035621"/>
            <a:chOff x="5729731" y="12946325"/>
            <a:chExt cx="3934794" cy="5757967"/>
          </a:xfrm>
        </p:grpSpPr>
        <p:sp>
          <p:nvSpPr>
            <p:cNvPr id="34" name="object 44">
              <a:extLst>
                <a:ext uri="{FF2B5EF4-FFF2-40B4-BE49-F238E27FC236}">
                  <a16:creationId xmlns:a16="http://schemas.microsoft.com/office/drawing/2014/main" xmlns="" id="{E06EA910-D885-4A9D-ABEF-1C0262780102}"/>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35" name="object 45">
              <a:extLst>
                <a:ext uri="{FF2B5EF4-FFF2-40B4-BE49-F238E27FC236}">
                  <a16:creationId xmlns:a16="http://schemas.microsoft.com/office/drawing/2014/main" xmlns="" id="{0D4DF8C2-83C9-4944-8548-04F5CD802156}"/>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36" name="object 46">
              <a:extLst>
                <a:ext uri="{FF2B5EF4-FFF2-40B4-BE49-F238E27FC236}">
                  <a16:creationId xmlns:a16="http://schemas.microsoft.com/office/drawing/2014/main" xmlns="" id="{1578E694-6AEF-4DCD-9254-1CA735B9D786}"/>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37" name="object 47">
              <a:extLst>
                <a:ext uri="{FF2B5EF4-FFF2-40B4-BE49-F238E27FC236}">
                  <a16:creationId xmlns:a16="http://schemas.microsoft.com/office/drawing/2014/main" xmlns="" id="{E786B5E7-174E-4170-B20B-ED8781DC0573}"/>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38" name="object 48">
              <a:extLst>
                <a:ext uri="{FF2B5EF4-FFF2-40B4-BE49-F238E27FC236}">
                  <a16:creationId xmlns:a16="http://schemas.microsoft.com/office/drawing/2014/main" xmlns="" id="{EDFB7069-244F-432F-A535-DA7F9A770562}"/>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39" name="object 49">
              <a:extLst>
                <a:ext uri="{FF2B5EF4-FFF2-40B4-BE49-F238E27FC236}">
                  <a16:creationId xmlns:a16="http://schemas.microsoft.com/office/drawing/2014/main" xmlns="" id="{54AB8F8F-0136-449E-8D64-13A73D7541A9}"/>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40" name="object 50">
              <a:extLst>
                <a:ext uri="{FF2B5EF4-FFF2-40B4-BE49-F238E27FC236}">
                  <a16:creationId xmlns:a16="http://schemas.microsoft.com/office/drawing/2014/main" xmlns="" id="{64135C33-2397-4608-A09E-BAE4C50F3665}"/>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41" name="object 51">
              <a:extLst>
                <a:ext uri="{FF2B5EF4-FFF2-40B4-BE49-F238E27FC236}">
                  <a16:creationId xmlns:a16="http://schemas.microsoft.com/office/drawing/2014/main" xmlns="" id="{6800C6CD-5E76-4CDE-A1BD-AA543C443253}"/>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42" name="object 52">
              <a:extLst>
                <a:ext uri="{FF2B5EF4-FFF2-40B4-BE49-F238E27FC236}">
                  <a16:creationId xmlns:a16="http://schemas.microsoft.com/office/drawing/2014/main" xmlns="" id="{6AFFED0F-940D-47A7-86F3-887F05EA0D6D}"/>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43" name="object 53">
              <a:extLst>
                <a:ext uri="{FF2B5EF4-FFF2-40B4-BE49-F238E27FC236}">
                  <a16:creationId xmlns:a16="http://schemas.microsoft.com/office/drawing/2014/main" xmlns="" id="{8F51F028-7AA1-4F18-86C0-3CEF375E245F}"/>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44" name="object 54">
              <a:extLst>
                <a:ext uri="{FF2B5EF4-FFF2-40B4-BE49-F238E27FC236}">
                  <a16:creationId xmlns:a16="http://schemas.microsoft.com/office/drawing/2014/main" xmlns="" id="{7BEE4323-5026-4B87-8BDA-DB31A23793A4}"/>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45" name="object 55">
              <a:extLst>
                <a:ext uri="{FF2B5EF4-FFF2-40B4-BE49-F238E27FC236}">
                  <a16:creationId xmlns:a16="http://schemas.microsoft.com/office/drawing/2014/main" xmlns="" id="{5DD00221-BC6F-4290-A96B-CC648C54E46B}"/>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46" name="object 56">
              <a:extLst>
                <a:ext uri="{FF2B5EF4-FFF2-40B4-BE49-F238E27FC236}">
                  <a16:creationId xmlns:a16="http://schemas.microsoft.com/office/drawing/2014/main" xmlns="" id="{92F1304A-06B6-43D7-9655-6D9B95B51C69}"/>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4283906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ue contenuti">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xmlns="" id="{F0161A18-B1AC-4250-8013-D0A1D2A4883B}"/>
              </a:ext>
            </a:extLst>
          </p:cNvPr>
          <p:cNvPicPr>
            <a:picLocks noChangeAspect="1"/>
          </p:cNvPicPr>
          <p:nvPr/>
        </p:nvPicPr>
        <p:blipFill>
          <a:blip r:embed="rId2"/>
          <a:stretch>
            <a:fillRect/>
          </a:stretch>
        </p:blipFill>
        <p:spPr>
          <a:xfrm rot="19703064">
            <a:off x="10231893" y="2407144"/>
            <a:ext cx="6162675" cy="5905500"/>
          </a:xfrm>
          <a:prstGeom prst="rect">
            <a:avLst/>
          </a:prstGeom>
        </p:spPr>
      </p:pic>
      <p:sp>
        <p:nvSpPr>
          <p:cNvPr id="17" name="Date Placeholder 3">
            <a:extLst>
              <a:ext uri="{FF2B5EF4-FFF2-40B4-BE49-F238E27FC236}">
                <a16:creationId xmlns:a16="http://schemas.microsoft.com/office/drawing/2014/main" xmlns="" id="{217269C5-BD52-4D05-BEE9-15B6643EB46D}"/>
              </a:ext>
            </a:extLst>
          </p:cNvPr>
          <p:cNvSpPr>
            <a:spLocks noGrp="1"/>
          </p:cNvSpPr>
          <p:nvPr>
            <p:ph type="dt" sz="half" idx="10"/>
          </p:nvPr>
        </p:nvSpPr>
        <p:spPr>
          <a:xfrm>
            <a:off x="9334626" y="6259082"/>
            <a:ext cx="1343706" cy="365125"/>
          </a:xfrm>
        </p:spPr>
        <p:txBody>
          <a:bodyPr/>
          <a:lstStyle>
            <a:lvl1pPr>
              <a:defRPr>
                <a:solidFill>
                  <a:schemeClr val="tx1"/>
                </a:solidFill>
              </a:defRPr>
            </a:lvl1pPr>
          </a:lstStyle>
          <a:p>
            <a:r>
              <a:rPr lang="it-IT"/>
              <a:t>29/09/2020</a:t>
            </a:r>
            <a:endParaRPr lang="en-US" dirty="0"/>
          </a:p>
        </p:txBody>
      </p:sp>
      <p:sp>
        <p:nvSpPr>
          <p:cNvPr id="18" name="Footer Placeholder 4">
            <a:extLst>
              <a:ext uri="{FF2B5EF4-FFF2-40B4-BE49-F238E27FC236}">
                <a16:creationId xmlns:a16="http://schemas.microsoft.com/office/drawing/2014/main" xmlns="" id="{25CD928E-A9B9-4DD9-B7D7-8A28001EE7E4}"/>
              </a:ext>
            </a:extLst>
          </p:cNvPr>
          <p:cNvSpPr>
            <a:spLocks noGrp="1"/>
          </p:cNvSpPr>
          <p:nvPr>
            <p:ph type="ftr" sz="quarter" idx="11"/>
          </p:nvPr>
        </p:nvSpPr>
        <p:spPr>
          <a:xfrm>
            <a:off x="451514" y="6259082"/>
            <a:ext cx="8644320" cy="365125"/>
          </a:xfrm>
        </p:spPr>
        <p:txBody>
          <a:bodyPr/>
          <a:lstStyle>
            <a:lvl1pPr>
              <a:defRPr>
                <a:solidFill>
                  <a:schemeClr val="tx1"/>
                </a:solidFill>
              </a:defRPr>
            </a:lvl1pPr>
          </a:lstStyle>
          <a:p>
            <a:r>
              <a:rPr lang="it-IT"/>
              <a:t>AGENZIA DELLE DOGANE E DEI MONOPOLI - PROVVISTE E DOTAZIONI DI BORDO - Aspetti doganali e fiscali</a:t>
            </a:r>
            <a:endParaRPr lang="en-US" dirty="0"/>
          </a:p>
        </p:txBody>
      </p:sp>
      <p:sp>
        <p:nvSpPr>
          <p:cNvPr id="19" name="Slide Number Placeholder 5">
            <a:extLst>
              <a:ext uri="{FF2B5EF4-FFF2-40B4-BE49-F238E27FC236}">
                <a16:creationId xmlns:a16="http://schemas.microsoft.com/office/drawing/2014/main" xmlns="" id="{F0BDB6E8-BCBA-4B85-865B-0326921ED279}"/>
              </a:ext>
            </a:extLst>
          </p:cNvPr>
          <p:cNvSpPr>
            <a:spLocks noGrp="1"/>
          </p:cNvSpPr>
          <p:nvPr>
            <p:ph type="sldNum" sz="quarter" idx="12"/>
          </p:nvPr>
        </p:nvSpPr>
        <p:spPr>
          <a:xfrm>
            <a:off x="10678331" y="6133608"/>
            <a:ext cx="1062155" cy="490599"/>
          </a:xfrm>
        </p:spPr>
        <p:txBody>
          <a:bodyPr/>
          <a:lstStyle>
            <a:lvl1pPr>
              <a:defRPr>
                <a:solidFill>
                  <a:schemeClr val="tx1"/>
                </a:solidFill>
              </a:defRPr>
            </a:lvl1pPr>
          </a:lstStyle>
          <a:p>
            <a:fld id="{D57F1E4F-1CFF-5643-939E-217C01CDF565}" type="slidenum">
              <a:rPr lang="en-US" smtClean="0"/>
              <a:pPr/>
              <a:t>‹N›</a:t>
            </a:fld>
            <a:endParaRPr lang="en-US" dirty="0"/>
          </a:p>
        </p:txBody>
      </p:sp>
      <p:cxnSp>
        <p:nvCxnSpPr>
          <p:cNvPr id="20" name="Connettore diritto 19">
            <a:extLst>
              <a:ext uri="{FF2B5EF4-FFF2-40B4-BE49-F238E27FC236}">
                <a16:creationId xmlns:a16="http://schemas.microsoft.com/office/drawing/2014/main" xmlns="" id="{80613556-6791-4B98-B7AC-4808030B8238}"/>
              </a:ext>
            </a:extLst>
          </p:cNvPr>
          <p:cNvCxnSpPr>
            <a:cxnSpLocks/>
          </p:cNvCxnSpPr>
          <p:nvPr/>
        </p:nvCxnSpPr>
        <p:spPr>
          <a:xfrm>
            <a:off x="239485" y="6111837"/>
            <a:ext cx="11501001" cy="0"/>
          </a:xfrm>
          <a:prstGeom prst="line">
            <a:avLst/>
          </a:prstGeom>
          <a:ln w="28575">
            <a:solidFill>
              <a:srgbClr val="6886C4"/>
            </a:solidFill>
          </a:ln>
        </p:spPr>
        <p:style>
          <a:lnRef idx="1">
            <a:schemeClr val="dk1"/>
          </a:lnRef>
          <a:fillRef idx="0">
            <a:schemeClr val="dk1"/>
          </a:fillRef>
          <a:effectRef idx="0">
            <a:schemeClr val="dk1"/>
          </a:effectRef>
          <a:fontRef idx="minor">
            <a:schemeClr val="tx1"/>
          </a:fontRef>
        </p:style>
      </p:cxnSp>
      <p:sp>
        <p:nvSpPr>
          <p:cNvPr id="22" name="Rettangolo 12">
            <a:extLst>
              <a:ext uri="{FF2B5EF4-FFF2-40B4-BE49-F238E27FC236}">
                <a16:creationId xmlns:a16="http://schemas.microsoft.com/office/drawing/2014/main" xmlns="" id="{D5B2411E-96E0-48D4-8015-A4E6B5C45546}"/>
              </a:ext>
            </a:extLst>
          </p:cNvPr>
          <p:cNvSpPr/>
          <p:nvPr/>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3" name="Group 22">
            <a:extLst>
              <a:ext uri="{FF2B5EF4-FFF2-40B4-BE49-F238E27FC236}">
                <a16:creationId xmlns:a16="http://schemas.microsoft.com/office/drawing/2014/main" xmlns="" id="{F0A5FE7C-D54D-4188-9D7B-E3A2CA8903F6}"/>
              </a:ext>
            </a:extLst>
          </p:cNvPr>
          <p:cNvGrpSpPr>
            <a:grpSpLocks noChangeAspect="1"/>
          </p:cNvGrpSpPr>
          <p:nvPr/>
        </p:nvGrpSpPr>
        <p:grpSpPr>
          <a:xfrm>
            <a:off x="345499" y="80904"/>
            <a:ext cx="707706" cy="1035621"/>
            <a:chOff x="5729731" y="12946325"/>
            <a:chExt cx="3934794" cy="5757967"/>
          </a:xfrm>
        </p:grpSpPr>
        <p:sp>
          <p:nvSpPr>
            <p:cNvPr id="24" name="object 44">
              <a:extLst>
                <a:ext uri="{FF2B5EF4-FFF2-40B4-BE49-F238E27FC236}">
                  <a16:creationId xmlns:a16="http://schemas.microsoft.com/office/drawing/2014/main" xmlns="" id="{BF47C21C-1F6C-46B5-9F18-3467BDF2A74D}"/>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25" name="object 45">
              <a:extLst>
                <a:ext uri="{FF2B5EF4-FFF2-40B4-BE49-F238E27FC236}">
                  <a16:creationId xmlns:a16="http://schemas.microsoft.com/office/drawing/2014/main" xmlns="" id="{9C7B4867-B186-4EDB-BEFA-3B50FCA08161}"/>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26" name="object 46">
              <a:extLst>
                <a:ext uri="{FF2B5EF4-FFF2-40B4-BE49-F238E27FC236}">
                  <a16:creationId xmlns:a16="http://schemas.microsoft.com/office/drawing/2014/main" xmlns="" id="{381840E5-60BA-422D-9203-A192CC3DF1D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27" name="object 47">
              <a:extLst>
                <a:ext uri="{FF2B5EF4-FFF2-40B4-BE49-F238E27FC236}">
                  <a16:creationId xmlns:a16="http://schemas.microsoft.com/office/drawing/2014/main" xmlns="" id="{4184EDF1-B55B-4A48-9822-A78827DC88A0}"/>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28" name="object 48">
              <a:extLst>
                <a:ext uri="{FF2B5EF4-FFF2-40B4-BE49-F238E27FC236}">
                  <a16:creationId xmlns:a16="http://schemas.microsoft.com/office/drawing/2014/main" xmlns="" id="{1E48C79C-75CD-4147-B21D-1965178CC5B1}"/>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9" name="object 49">
              <a:extLst>
                <a:ext uri="{FF2B5EF4-FFF2-40B4-BE49-F238E27FC236}">
                  <a16:creationId xmlns:a16="http://schemas.microsoft.com/office/drawing/2014/main" xmlns="" id="{54891AB6-566F-4E00-8A69-5588C164C3E3}"/>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30" name="object 50">
              <a:extLst>
                <a:ext uri="{FF2B5EF4-FFF2-40B4-BE49-F238E27FC236}">
                  <a16:creationId xmlns:a16="http://schemas.microsoft.com/office/drawing/2014/main" xmlns="" id="{5DE94136-B033-4819-9636-AA690BBEC1A4}"/>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31" name="object 51">
              <a:extLst>
                <a:ext uri="{FF2B5EF4-FFF2-40B4-BE49-F238E27FC236}">
                  <a16:creationId xmlns:a16="http://schemas.microsoft.com/office/drawing/2014/main" xmlns="" id="{2166AFCB-FE62-41DE-8009-E6281C48918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32" name="object 52">
              <a:extLst>
                <a:ext uri="{FF2B5EF4-FFF2-40B4-BE49-F238E27FC236}">
                  <a16:creationId xmlns:a16="http://schemas.microsoft.com/office/drawing/2014/main" xmlns="" id="{E7AEEBB3-F84C-430C-A4F2-FF6751ECE389}"/>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33" name="object 53">
              <a:extLst>
                <a:ext uri="{FF2B5EF4-FFF2-40B4-BE49-F238E27FC236}">
                  <a16:creationId xmlns:a16="http://schemas.microsoft.com/office/drawing/2014/main" xmlns="" id="{CB842A79-B0A1-4C45-98CC-385C6DCD148E}"/>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34" name="object 54">
              <a:extLst>
                <a:ext uri="{FF2B5EF4-FFF2-40B4-BE49-F238E27FC236}">
                  <a16:creationId xmlns:a16="http://schemas.microsoft.com/office/drawing/2014/main" xmlns="" id="{EC536FD2-E87B-468E-86A6-FE87317B8A00}"/>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35" name="object 55">
              <a:extLst>
                <a:ext uri="{FF2B5EF4-FFF2-40B4-BE49-F238E27FC236}">
                  <a16:creationId xmlns:a16="http://schemas.microsoft.com/office/drawing/2014/main" xmlns="" id="{85EC7CB0-BBA0-4056-9A27-EA0A4D5883E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36" name="object 56">
              <a:extLst>
                <a:ext uri="{FF2B5EF4-FFF2-40B4-BE49-F238E27FC236}">
                  <a16:creationId xmlns:a16="http://schemas.microsoft.com/office/drawing/2014/main" xmlns="" id="{7FF55598-5F3E-4AF4-A454-A06E8F6827C4}"/>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pic>
        <p:nvPicPr>
          <p:cNvPr id="37" name="Immagine 36">
            <a:extLst>
              <a:ext uri="{FF2B5EF4-FFF2-40B4-BE49-F238E27FC236}">
                <a16:creationId xmlns:a16="http://schemas.microsoft.com/office/drawing/2014/main" xmlns="" id="{71575F1B-CA5F-4763-8340-53BDD62A504C}"/>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cxnSp>
        <p:nvCxnSpPr>
          <p:cNvPr id="38" name="Connettore diritto 37">
            <a:extLst>
              <a:ext uri="{FF2B5EF4-FFF2-40B4-BE49-F238E27FC236}">
                <a16:creationId xmlns:a16="http://schemas.microsoft.com/office/drawing/2014/main" xmlns="" id="{F8C485EF-5080-428E-8CCC-CBD9607B3776}"/>
              </a:ext>
            </a:extLst>
          </p:cNvPr>
          <p:cNvCxnSpPr>
            <a:cxnSpLocks/>
          </p:cNvCxnSpPr>
          <p:nvPr userDrawn="1"/>
        </p:nvCxnSpPr>
        <p:spPr>
          <a:xfrm>
            <a:off x="239485" y="6111837"/>
            <a:ext cx="11501001" cy="0"/>
          </a:xfrm>
          <a:prstGeom prst="line">
            <a:avLst/>
          </a:prstGeom>
          <a:ln w="28575">
            <a:solidFill>
              <a:srgbClr val="6886C4"/>
            </a:solidFill>
          </a:ln>
        </p:spPr>
        <p:style>
          <a:lnRef idx="1">
            <a:schemeClr val="dk1"/>
          </a:lnRef>
          <a:fillRef idx="0">
            <a:schemeClr val="dk1"/>
          </a:fillRef>
          <a:effectRef idx="0">
            <a:schemeClr val="dk1"/>
          </a:effectRef>
          <a:fontRef idx="minor">
            <a:schemeClr val="tx1"/>
          </a:fontRef>
        </p:style>
      </p:cxnSp>
      <p:sp>
        <p:nvSpPr>
          <p:cNvPr id="39" name="Rettangolo 12">
            <a:extLst>
              <a:ext uri="{FF2B5EF4-FFF2-40B4-BE49-F238E27FC236}">
                <a16:creationId xmlns:a16="http://schemas.microsoft.com/office/drawing/2014/main" xmlns="" id="{0D47C768-EEDF-41E3-B6F7-083D3E0EB1F2}"/>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40" name="Group 22">
            <a:extLst>
              <a:ext uri="{FF2B5EF4-FFF2-40B4-BE49-F238E27FC236}">
                <a16:creationId xmlns:a16="http://schemas.microsoft.com/office/drawing/2014/main" xmlns="" id="{B472AEA2-6698-4544-A3FF-8FD970D1EEEB}"/>
              </a:ext>
            </a:extLst>
          </p:cNvPr>
          <p:cNvGrpSpPr>
            <a:grpSpLocks noChangeAspect="1"/>
          </p:cNvGrpSpPr>
          <p:nvPr userDrawn="1"/>
        </p:nvGrpSpPr>
        <p:grpSpPr>
          <a:xfrm>
            <a:off x="345499" y="80904"/>
            <a:ext cx="707706" cy="1035621"/>
            <a:chOff x="5729731" y="12946325"/>
            <a:chExt cx="3934794" cy="5757967"/>
          </a:xfrm>
        </p:grpSpPr>
        <p:sp>
          <p:nvSpPr>
            <p:cNvPr id="41" name="object 44">
              <a:extLst>
                <a:ext uri="{FF2B5EF4-FFF2-40B4-BE49-F238E27FC236}">
                  <a16:creationId xmlns:a16="http://schemas.microsoft.com/office/drawing/2014/main" xmlns="" id="{ABCDEA04-2FBB-4E2C-9751-1B1AA06A9C83}"/>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42" name="object 45">
              <a:extLst>
                <a:ext uri="{FF2B5EF4-FFF2-40B4-BE49-F238E27FC236}">
                  <a16:creationId xmlns:a16="http://schemas.microsoft.com/office/drawing/2014/main" xmlns="" id="{6C42F770-AED9-4AD3-A80B-F1D15351500E}"/>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43" name="object 46">
              <a:extLst>
                <a:ext uri="{FF2B5EF4-FFF2-40B4-BE49-F238E27FC236}">
                  <a16:creationId xmlns:a16="http://schemas.microsoft.com/office/drawing/2014/main" xmlns="" id="{6EF6E999-FFF4-4D41-8047-4810BED57FC6}"/>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44" name="object 47">
              <a:extLst>
                <a:ext uri="{FF2B5EF4-FFF2-40B4-BE49-F238E27FC236}">
                  <a16:creationId xmlns:a16="http://schemas.microsoft.com/office/drawing/2014/main" xmlns="" id="{E880D01F-4EEB-44F6-B7C5-FB31F3A7E45D}"/>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45" name="object 48">
              <a:extLst>
                <a:ext uri="{FF2B5EF4-FFF2-40B4-BE49-F238E27FC236}">
                  <a16:creationId xmlns:a16="http://schemas.microsoft.com/office/drawing/2014/main" xmlns="" id="{6525C8C0-B880-4C87-A80F-0DE9EFCE4609}"/>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46" name="object 49">
              <a:extLst>
                <a:ext uri="{FF2B5EF4-FFF2-40B4-BE49-F238E27FC236}">
                  <a16:creationId xmlns:a16="http://schemas.microsoft.com/office/drawing/2014/main" xmlns="" id="{4F16AFF3-BC69-4EC2-98B3-A7689539160F}"/>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47" name="object 50">
              <a:extLst>
                <a:ext uri="{FF2B5EF4-FFF2-40B4-BE49-F238E27FC236}">
                  <a16:creationId xmlns:a16="http://schemas.microsoft.com/office/drawing/2014/main" xmlns="" id="{AB3826AC-D6A4-4093-A5D5-DD70EA767677}"/>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48" name="object 51">
              <a:extLst>
                <a:ext uri="{FF2B5EF4-FFF2-40B4-BE49-F238E27FC236}">
                  <a16:creationId xmlns:a16="http://schemas.microsoft.com/office/drawing/2014/main" xmlns="" id="{D6AEFD08-EE94-4C21-8C4B-B8E16F7F8166}"/>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49" name="object 52">
              <a:extLst>
                <a:ext uri="{FF2B5EF4-FFF2-40B4-BE49-F238E27FC236}">
                  <a16:creationId xmlns:a16="http://schemas.microsoft.com/office/drawing/2014/main" xmlns="" id="{15EC5468-4916-4C2C-93AA-542FC6DEE929}"/>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50" name="object 53">
              <a:extLst>
                <a:ext uri="{FF2B5EF4-FFF2-40B4-BE49-F238E27FC236}">
                  <a16:creationId xmlns:a16="http://schemas.microsoft.com/office/drawing/2014/main" xmlns="" id="{045C5A59-0C89-44D4-86DD-7A8BC9C5A20D}"/>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51" name="object 54">
              <a:extLst>
                <a:ext uri="{FF2B5EF4-FFF2-40B4-BE49-F238E27FC236}">
                  <a16:creationId xmlns:a16="http://schemas.microsoft.com/office/drawing/2014/main" xmlns="" id="{7429775B-1CA4-473B-A128-A9043A379621}"/>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52" name="object 55">
              <a:extLst>
                <a:ext uri="{FF2B5EF4-FFF2-40B4-BE49-F238E27FC236}">
                  <a16:creationId xmlns:a16="http://schemas.microsoft.com/office/drawing/2014/main" xmlns="" id="{8273EBF7-479A-4244-A81F-88FC70D06340}"/>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53" name="object 56">
              <a:extLst>
                <a:ext uri="{FF2B5EF4-FFF2-40B4-BE49-F238E27FC236}">
                  <a16:creationId xmlns:a16="http://schemas.microsoft.com/office/drawing/2014/main" xmlns="" id="{EF64CF7E-674D-4B6E-8FEC-A9EC19FD6BC3}"/>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extLst>
      <p:ext uri="{BB962C8B-B14F-4D97-AF65-F5344CB8AC3E}">
        <p14:creationId xmlns:p14="http://schemas.microsoft.com/office/powerpoint/2010/main" val="63518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apositiva titolo">
    <p:bg>
      <p:bgPr>
        <a:solidFill>
          <a:srgbClr val="003399"/>
        </a:solidFill>
        <a:effectLst/>
      </p:bgPr>
    </p:bg>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xmlns="" id="{512CA09D-EEF9-4733-9E0D-8C36FB3FEF17}"/>
              </a:ext>
            </a:extLst>
          </p:cNvPr>
          <p:cNvSpPr/>
          <p:nvPr userDrawn="1"/>
        </p:nvSpPr>
        <p:spPr>
          <a:xfrm>
            <a:off x="0" y="844141"/>
            <a:ext cx="12192000" cy="403781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Date Placeholder 3"/>
          <p:cNvSpPr>
            <a:spLocks noGrp="1"/>
          </p:cNvSpPr>
          <p:nvPr>
            <p:ph type="dt" sz="half" idx="10"/>
          </p:nvPr>
        </p:nvSpPr>
        <p:spPr/>
        <p:txBody>
          <a:bodyPr/>
          <a:lstStyle>
            <a:lvl1pPr>
              <a:defRPr>
                <a:latin typeface="Helvetica LT Std Cond" panose="020B0506020202030204" pitchFamily="34" charset="0"/>
              </a:defRPr>
            </a:lvl1pPr>
          </a:lstStyle>
          <a:p>
            <a:r>
              <a:rPr lang="it-IT"/>
              <a:t>29/09/2020</a:t>
            </a:r>
            <a:endParaRPr lang="en-US" dirty="0"/>
          </a:p>
        </p:txBody>
      </p:sp>
      <p:sp>
        <p:nvSpPr>
          <p:cNvPr id="5" name="Footer Placeholder 4"/>
          <p:cNvSpPr>
            <a:spLocks noGrp="1"/>
          </p:cNvSpPr>
          <p:nvPr>
            <p:ph type="ftr" sz="quarter" idx="11"/>
          </p:nvPr>
        </p:nvSpPr>
        <p:spPr/>
        <p:txBody>
          <a:bodyPr/>
          <a:lstStyle>
            <a:lvl1pPr>
              <a:defRPr>
                <a:latin typeface="Helvetica LT Std Cond" panose="020B0506020202030204" pitchFamily="34" charset="0"/>
              </a:defRPr>
            </a:lvl1pPr>
          </a:lstStyle>
          <a:p>
            <a:r>
              <a:rPr lang="it-IT"/>
              <a:t>AGENZIA DELLE DOGANE E DEI MONOPOLI - PROVVISTE E DOTAZIONI DI BORDO - Aspetti doganali e fiscali</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5" name="Connettore diritto 14">
            <a:extLst>
              <a:ext uri="{FF2B5EF4-FFF2-40B4-BE49-F238E27FC236}">
                <a16:creationId xmlns:a16="http://schemas.microsoft.com/office/drawing/2014/main" xmlns="" id="{5186DD1E-A056-4342-BE80-FF20A2600F78}"/>
              </a:ext>
            </a:extLst>
          </p:cNvPr>
          <p:cNvCxnSpPr>
            <a:cxnSpLocks/>
          </p:cNvCxnSpPr>
          <p:nvPr userDrawn="1"/>
        </p:nvCxnSpPr>
        <p:spPr>
          <a:xfrm>
            <a:off x="5736771" y="4865913"/>
            <a:ext cx="0" cy="1147945"/>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8" name="Connettore diritto 17">
            <a:extLst>
              <a:ext uri="{FF2B5EF4-FFF2-40B4-BE49-F238E27FC236}">
                <a16:creationId xmlns:a16="http://schemas.microsoft.com/office/drawing/2014/main" xmlns="" id="{A0DA35CE-634A-41AD-8643-F468F576040E}"/>
              </a:ext>
            </a:extLst>
          </p:cNvPr>
          <p:cNvCxnSpPr>
            <a:cxnSpLocks/>
          </p:cNvCxnSpPr>
          <p:nvPr userDrawn="1"/>
        </p:nvCxnSpPr>
        <p:spPr>
          <a:xfrm>
            <a:off x="5736771" y="348342"/>
            <a:ext cx="0" cy="685801"/>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9" name="Picture 8">
            <a:extLst>
              <a:ext uri="{FF2B5EF4-FFF2-40B4-BE49-F238E27FC236}">
                <a16:creationId xmlns:a16="http://schemas.microsoft.com/office/drawing/2014/main" xmlns="" id="{4C5F7654-60EA-40E7-8A0E-93CF8B3C8F6D}"/>
              </a:ext>
            </a:extLst>
          </p:cNvPr>
          <p:cNvPicPr>
            <a:picLocks noChangeAspect="1"/>
          </p:cNvPicPr>
          <p:nvPr userDrawn="1"/>
        </p:nvPicPr>
        <p:blipFill>
          <a:blip r:embed="rId2"/>
          <a:stretch>
            <a:fillRect/>
          </a:stretch>
        </p:blipFill>
        <p:spPr>
          <a:xfrm>
            <a:off x="3078355" y="1407348"/>
            <a:ext cx="6981885" cy="291139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olo e contenuto">
    <p:bg>
      <p:bgPr>
        <a:solidFill>
          <a:schemeClr val="tx1"/>
        </a:solidFill>
        <a:effectLst/>
      </p:bgPr>
    </p:bg>
    <p:spTree>
      <p:nvGrpSpPr>
        <p:cNvPr id="1" name=""/>
        <p:cNvGrpSpPr/>
        <p:nvPr/>
      </p:nvGrpSpPr>
      <p:grpSpPr>
        <a:xfrm>
          <a:off x="0" y="0"/>
          <a:ext cx="0" cy="0"/>
          <a:chOff x="0" y="0"/>
          <a:chExt cx="0" cy="0"/>
        </a:xfrm>
      </p:grpSpPr>
      <p:pic>
        <p:nvPicPr>
          <p:cNvPr id="24" name="Immagine 23">
            <a:extLst>
              <a:ext uri="{FF2B5EF4-FFF2-40B4-BE49-F238E27FC236}">
                <a16:creationId xmlns:a16="http://schemas.microsoft.com/office/drawing/2014/main" xmlns="" id="{7122C3BE-8235-4CCD-BB14-25E40BA64D0A}"/>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4" name="Date Placeholder 3"/>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29/09/2020</a:t>
            </a:r>
            <a:endParaRPr lang="en-US" dirty="0"/>
          </a:p>
        </p:txBody>
      </p:sp>
      <p:sp>
        <p:nvSpPr>
          <p:cNvPr id="5" name="Footer Placeholder 4"/>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PROVVISTE E DOTAZIONI DI BORDO - Aspetti doganali e fiscali</a:t>
            </a:r>
            <a:endParaRPr lang="en-US" dirty="0"/>
          </a:p>
        </p:txBody>
      </p:sp>
      <p:sp>
        <p:nvSpPr>
          <p:cNvPr id="6" name="Slide Number Placeholder 5"/>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15" name="Connettore diritto 14">
            <a:extLst>
              <a:ext uri="{FF2B5EF4-FFF2-40B4-BE49-F238E27FC236}">
                <a16:creationId xmlns:a16="http://schemas.microsoft.com/office/drawing/2014/main" xmlns="" id="{9F1A3202-618A-46CB-812C-07A7E7A50F67}"/>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sp>
        <p:nvSpPr>
          <p:cNvPr id="9" name="Rettangolo 12">
            <a:extLst>
              <a:ext uri="{FF2B5EF4-FFF2-40B4-BE49-F238E27FC236}">
                <a16:creationId xmlns:a16="http://schemas.microsoft.com/office/drawing/2014/main" xmlns="" id="{D3AFB88D-AC52-4545-AA1D-B22A7B6EF71E}"/>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10" name="Group 9">
            <a:extLst>
              <a:ext uri="{FF2B5EF4-FFF2-40B4-BE49-F238E27FC236}">
                <a16:creationId xmlns:a16="http://schemas.microsoft.com/office/drawing/2014/main" xmlns="" id="{F508D5A1-216C-4C17-A367-35578FA592CA}"/>
              </a:ext>
            </a:extLst>
          </p:cNvPr>
          <p:cNvGrpSpPr>
            <a:grpSpLocks noChangeAspect="1"/>
          </p:cNvGrpSpPr>
          <p:nvPr userDrawn="1"/>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7B57D190-C167-4154-8931-1D89CBA7599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9DC66B1D-7D45-47B5-99C3-B15FD30DA290}"/>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3" name="object 46">
              <a:extLst>
                <a:ext uri="{FF2B5EF4-FFF2-40B4-BE49-F238E27FC236}">
                  <a16:creationId xmlns:a16="http://schemas.microsoft.com/office/drawing/2014/main" xmlns="" id="{BB6D31EE-8D2F-4B73-9099-A9F8688DB2AD}"/>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4" name="object 47">
              <a:extLst>
                <a:ext uri="{FF2B5EF4-FFF2-40B4-BE49-F238E27FC236}">
                  <a16:creationId xmlns:a16="http://schemas.microsoft.com/office/drawing/2014/main" xmlns="" id="{A26085D1-F7E5-43C8-8B24-F22D7C5137F2}"/>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6" name="object 48">
              <a:extLst>
                <a:ext uri="{FF2B5EF4-FFF2-40B4-BE49-F238E27FC236}">
                  <a16:creationId xmlns:a16="http://schemas.microsoft.com/office/drawing/2014/main" xmlns="" id="{02CE4B8D-1AAF-4CE7-8D08-AE2B9B25D69B}"/>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17" name="object 49">
              <a:extLst>
                <a:ext uri="{FF2B5EF4-FFF2-40B4-BE49-F238E27FC236}">
                  <a16:creationId xmlns:a16="http://schemas.microsoft.com/office/drawing/2014/main" xmlns="" id="{1AEC1988-02A8-4940-A2B3-2E4BA8D13C46}"/>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18" name="object 50">
              <a:extLst>
                <a:ext uri="{FF2B5EF4-FFF2-40B4-BE49-F238E27FC236}">
                  <a16:creationId xmlns:a16="http://schemas.microsoft.com/office/drawing/2014/main" xmlns="" id="{B0AF7C17-52A2-42EE-849F-5E0865953968}"/>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19" name="object 51">
              <a:extLst>
                <a:ext uri="{FF2B5EF4-FFF2-40B4-BE49-F238E27FC236}">
                  <a16:creationId xmlns:a16="http://schemas.microsoft.com/office/drawing/2014/main" xmlns="" id="{B4B22C0A-16E2-465E-A4F0-6106F264DE23}"/>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0" name="object 52">
              <a:extLst>
                <a:ext uri="{FF2B5EF4-FFF2-40B4-BE49-F238E27FC236}">
                  <a16:creationId xmlns:a16="http://schemas.microsoft.com/office/drawing/2014/main" xmlns="" id="{1349815B-C894-4E81-867C-1D28E96582D1}"/>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1" name="object 53">
              <a:extLst>
                <a:ext uri="{FF2B5EF4-FFF2-40B4-BE49-F238E27FC236}">
                  <a16:creationId xmlns:a16="http://schemas.microsoft.com/office/drawing/2014/main" xmlns="" id="{0F781E29-2F04-4078-BFB6-7383A8D47662}"/>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2" name="object 54">
              <a:extLst>
                <a:ext uri="{FF2B5EF4-FFF2-40B4-BE49-F238E27FC236}">
                  <a16:creationId xmlns:a16="http://schemas.microsoft.com/office/drawing/2014/main" xmlns="" id="{6133A6AE-2FCF-4784-AE17-7196E509092C}"/>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3" name="object 55">
              <a:extLst>
                <a:ext uri="{FF2B5EF4-FFF2-40B4-BE49-F238E27FC236}">
                  <a16:creationId xmlns:a16="http://schemas.microsoft.com/office/drawing/2014/main" xmlns="" id="{7623DD57-4024-492E-875F-EF4BC1F9AB1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5" name="object 56">
              <a:extLst>
                <a:ext uri="{FF2B5EF4-FFF2-40B4-BE49-F238E27FC236}">
                  <a16:creationId xmlns:a16="http://schemas.microsoft.com/office/drawing/2014/main" xmlns="" id="{10E2E80E-21DC-4DA7-93A3-A064C7DF4811}"/>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Intestazione sezione">
    <p:bg>
      <p:bgPr>
        <a:solidFill>
          <a:schemeClr val="tx1"/>
        </a:solidFill>
        <a:effectLst/>
      </p:bgPr>
    </p:bg>
    <p:spTree>
      <p:nvGrpSpPr>
        <p:cNvPr id="1" name=""/>
        <p:cNvGrpSpPr/>
        <p:nvPr/>
      </p:nvGrpSpPr>
      <p:grpSpPr>
        <a:xfrm>
          <a:off x="0" y="0"/>
          <a:ext cx="0" cy="0"/>
          <a:chOff x="0" y="0"/>
          <a:chExt cx="0" cy="0"/>
        </a:xfrm>
      </p:grpSpPr>
      <p:pic>
        <p:nvPicPr>
          <p:cNvPr id="16" name="Immagine 15">
            <a:extLst>
              <a:ext uri="{FF2B5EF4-FFF2-40B4-BE49-F238E27FC236}">
                <a16:creationId xmlns:a16="http://schemas.microsoft.com/office/drawing/2014/main" xmlns="" id="{14AB52F8-BE6C-4E5A-B8D7-3639B963CC7B}"/>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13" name="Rettangolo 12">
            <a:extLst>
              <a:ext uri="{FF2B5EF4-FFF2-40B4-BE49-F238E27FC236}">
                <a16:creationId xmlns:a16="http://schemas.microsoft.com/office/drawing/2014/main" xmlns="" id="{64B98025-FCAA-4D0A-8F6D-A573ACDE1096}"/>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Date Placeholder 3">
            <a:extLst>
              <a:ext uri="{FF2B5EF4-FFF2-40B4-BE49-F238E27FC236}">
                <a16:creationId xmlns:a16="http://schemas.microsoft.com/office/drawing/2014/main" xmlns="" id="{BD6607C2-D022-49EB-9B93-D42BE23E0441}"/>
              </a:ext>
            </a:extLst>
          </p:cNvPr>
          <p:cNvSpPr>
            <a:spLocks noGrp="1"/>
          </p:cNvSpPr>
          <p:nvPr>
            <p:ph type="dt" sz="half" idx="10"/>
          </p:nvPr>
        </p:nvSpPr>
        <p:spPr>
          <a:xfrm>
            <a:off x="9334626" y="6259082"/>
            <a:ext cx="1343706" cy="365125"/>
          </a:xfrm>
        </p:spPr>
        <p:txBody>
          <a:bodyPr/>
          <a:lstStyle>
            <a:lvl1pPr>
              <a:defRPr>
                <a:solidFill>
                  <a:srgbClr val="003399"/>
                </a:solidFill>
              </a:defRPr>
            </a:lvl1pPr>
          </a:lstStyle>
          <a:p>
            <a:r>
              <a:rPr lang="it-IT"/>
              <a:t>29/09/2020</a:t>
            </a:r>
            <a:endParaRPr lang="en-US" dirty="0"/>
          </a:p>
        </p:txBody>
      </p:sp>
      <p:sp>
        <p:nvSpPr>
          <p:cNvPr id="19" name="Footer Placeholder 4">
            <a:extLst>
              <a:ext uri="{FF2B5EF4-FFF2-40B4-BE49-F238E27FC236}">
                <a16:creationId xmlns:a16="http://schemas.microsoft.com/office/drawing/2014/main" xmlns="" id="{1257F9D7-6DEA-4CCB-8A2A-EA6E9BD1A9D9}"/>
              </a:ext>
            </a:extLst>
          </p:cNvPr>
          <p:cNvSpPr>
            <a:spLocks noGrp="1"/>
          </p:cNvSpPr>
          <p:nvPr>
            <p:ph type="ftr" sz="quarter" idx="11"/>
          </p:nvPr>
        </p:nvSpPr>
        <p:spPr>
          <a:xfrm>
            <a:off x="451514" y="6259082"/>
            <a:ext cx="8644320" cy="365125"/>
          </a:xfrm>
        </p:spPr>
        <p:txBody>
          <a:bodyPr/>
          <a:lstStyle>
            <a:lvl1pPr>
              <a:defRPr>
                <a:solidFill>
                  <a:srgbClr val="003399"/>
                </a:solidFill>
              </a:defRPr>
            </a:lvl1pPr>
          </a:lstStyle>
          <a:p>
            <a:r>
              <a:rPr lang="it-IT"/>
              <a:t>AGENZIA DELLE DOGANE E DEI MONOPOLI - PROVVISTE E DOTAZIONI DI BORDO - Aspetti doganali e fiscali</a:t>
            </a:r>
            <a:endParaRPr lang="en-US" dirty="0"/>
          </a:p>
        </p:txBody>
      </p:sp>
      <p:sp>
        <p:nvSpPr>
          <p:cNvPr id="20" name="Slide Number Placeholder 5">
            <a:extLst>
              <a:ext uri="{FF2B5EF4-FFF2-40B4-BE49-F238E27FC236}">
                <a16:creationId xmlns:a16="http://schemas.microsoft.com/office/drawing/2014/main" xmlns="" id="{4F6307CD-C1A2-4CBF-8A67-A504ADBDE23E}"/>
              </a:ext>
            </a:extLst>
          </p:cNvPr>
          <p:cNvSpPr>
            <a:spLocks noGrp="1"/>
          </p:cNvSpPr>
          <p:nvPr>
            <p:ph type="sldNum" sz="quarter" idx="12"/>
          </p:nvPr>
        </p:nvSpPr>
        <p:spPr>
          <a:xfrm>
            <a:off x="10678331" y="6133608"/>
            <a:ext cx="1062155" cy="490599"/>
          </a:xfrm>
        </p:spPr>
        <p:txBody>
          <a:bodyPr/>
          <a:lstStyle>
            <a:lvl1pPr>
              <a:defRPr>
                <a:solidFill>
                  <a:srgbClr val="003399"/>
                </a:solidFill>
              </a:defRPr>
            </a:lvl1pPr>
          </a:lstStyle>
          <a:p>
            <a:fld id="{D57F1E4F-1CFF-5643-939E-217C01CDF565}" type="slidenum">
              <a:rPr lang="en-US" smtClean="0"/>
              <a:pPr/>
              <a:t>‹N›</a:t>
            </a:fld>
            <a:endParaRPr lang="en-US" dirty="0"/>
          </a:p>
        </p:txBody>
      </p:sp>
      <p:cxnSp>
        <p:nvCxnSpPr>
          <p:cNvPr id="21" name="Connettore diritto 20">
            <a:extLst>
              <a:ext uri="{FF2B5EF4-FFF2-40B4-BE49-F238E27FC236}">
                <a16:creationId xmlns:a16="http://schemas.microsoft.com/office/drawing/2014/main" xmlns="" id="{CD54785E-3FB7-42ED-A211-C4A1B8081C48}"/>
              </a:ext>
            </a:extLst>
          </p:cNvPr>
          <p:cNvCxnSpPr>
            <a:cxnSpLocks/>
          </p:cNvCxnSpPr>
          <p:nvPr userDrawn="1"/>
        </p:nvCxnSpPr>
        <p:spPr>
          <a:xfrm>
            <a:off x="239485" y="6111837"/>
            <a:ext cx="11501001" cy="0"/>
          </a:xfrm>
          <a:prstGeom prst="line">
            <a:avLst/>
          </a:prstGeom>
          <a:ln w="28575">
            <a:solidFill>
              <a:srgbClr val="003399"/>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xmlns="" id="{8E0DBAD0-3749-4CDF-A7CA-3FB68A9872D3}"/>
              </a:ext>
            </a:extLst>
          </p:cNvPr>
          <p:cNvGrpSpPr>
            <a:grpSpLocks noChangeAspect="1"/>
          </p:cNvGrpSpPr>
          <p:nvPr userDrawn="1"/>
        </p:nvGrpSpPr>
        <p:grpSpPr>
          <a:xfrm>
            <a:off x="345499" y="80904"/>
            <a:ext cx="707706" cy="1035621"/>
            <a:chOff x="5729731" y="12946325"/>
            <a:chExt cx="3934794" cy="5757967"/>
          </a:xfrm>
        </p:grpSpPr>
        <p:sp>
          <p:nvSpPr>
            <p:cNvPr id="11" name="object 44">
              <a:extLst>
                <a:ext uri="{FF2B5EF4-FFF2-40B4-BE49-F238E27FC236}">
                  <a16:creationId xmlns:a16="http://schemas.microsoft.com/office/drawing/2014/main" xmlns="" id="{6A4BB87A-2165-4385-9C60-190D66B0DE17}"/>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12" name="object 45">
              <a:extLst>
                <a:ext uri="{FF2B5EF4-FFF2-40B4-BE49-F238E27FC236}">
                  <a16:creationId xmlns:a16="http://schemas.microsoft.com/office/drawing/2014/main" xmlns="" id="{DEC5B107-CE08-4C98-A862-854F4F0D5A6B}"/>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14" name="object 46">
              <a:extLst>
                <a:ext uri="{FF2B5EF4-FFF2-40B4-BE49-F238E27FC236}">
                  <a16:creationId xmlns:a16="http://schemas.microsoft.com/office/drawing/2014/main" xmlns="" id="{4D45BA01-ABCF-45F4-A04B-16219267F44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15" name="object 47">
              <a:extLst>
                <a:ext uri="{FF2B5EF4-FFF2-40B4-BE49-F238E27FC236}">
                  <a16:creationId xmlns:a16="http://schemas.microsoft.com/office/drawing/2014/main" xmlns="" id="{733AB95D-DF91-4ABF-8853-71574EB95904}"/>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17" name="object 48">
              <a:extLst>
                <a:ext uri="{FF2B5EF4-FFF2-40B4-BE49-F238E27FC236}">
                  <a16:creationId xmlns:a16="http://schemas.microsoft.com/office/drawing/2014/main" xmlns="" id="{4E2BC802-9B63-47A9-B8FF-50E62D425EDE}"/>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2" name="object 49">
              <a:extLst>
                <a:ext uri="{FF2B5EF4-FFF2-40B4-BE49-F238E27FC236}">
                  <a16:creationId xmlns:a16="http://schemas.microsoft.com/office/drawing/2014/main" xmlns="" id="{898D34AB-CD23-459A-8A3B-87F87F399019}"/>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23" name="object 50">
              <a:extLst>
                <a:ext uri="{FF2B5EF4-FFF2-40B4-BE49-F238E27FC236}">
                  <a16:creationId xmlns:a16="http://schemas.microsoft.com/office/drawing/2014/main" xmlns="" id="{A16C2683-12A2-4AF9-8462-B4460F679E21}"/>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24" name="object 51">
              <a:extLst>
                <a:ext uri="{FF2B5EF4-FFF2-40B4-BE49-F238E27FC236}">
                  <a16:creationId xmlns:a16="http://schemas.microsoft.com/office/drawing/2014/main" xmlns="" id="{A1861D4D-1BB3-44AC-860B-9DBE5E7FACC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25" name="object 52">
              <a:extLst>
                <a:ext uri="{FF2B5EF4-FFF2-40B4-BE49-F238E27FC236}">
                  <a16:creationId xmlns:a16="http://schemas.microsoft.com/office/drawing/2014/main" xmlns="" id="{069167EC-DAD2-4CC1-9140-6BC8A96DA5FA}"/>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26" name="object 53">
              <a:extLst>
                <a:ext uri="{FF2B5EF4-FFF2-40B4-BE49-F238E27FC236}">
                  <a16:creationId xmlns:a16="http://schemas.microsoft.com/office/drawing/2014/main" xmlns="" id="{85F17B32-3BF1-4BD9-A6CD-A54203F0B56C}"/>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27" name="object 54">
              <a:extLst>
                <a:ext uri="{FF2B5EF4-FFF2-40B4-BE49-F238E27FC236}">
                  <a16:creationId xmlns:a16="http://schemas.microsoft.com/office/drawing/2014/main" xmlns="" id="{44205083-0C31-4601-96FE-415891A0D859}"/>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28" name="object 55">
              <a:extLst>
                <a:ext uri="{FF2B5EF4-FFF2-40B4-BE49-F238E27FC236}">
                  <a16:creationId xmlns:a16="http://schemas.microsoft.com/office/drawing/2014/main" xmlns="" id="{A1913A69-1B7C-4947-8B0E-D051F1B4C801}"/>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29" name="object 56">
              <a:extLst>
                <a:ext uri="{FF2B5EF4-FFF2-40B4-BE49-F238E27FC236}">
                  <a16:creationId xmlns:a16="http://schemas.microsoft.com/office/drawing/2014/main" xmlns="" id="{AC3FEC33-7C4A-4D2D-8683-03054D2AA2AC}"/>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ue contenuti">
    <p:spTree>
      <p:nvGrpSpPr>
        <p:cNvPr id="1" name=""/>
        <p:cNvGrpSpPr/>
        <p:nvPr/>
      </p:nvGrpSpPr>
      <p:grpSpPr>
        <a:xfrm>
          <a:off x="0" y="0"/>
          <a:ext cx="0" cy="0"/>
          <a:chOff x="0" y="0"/>
          <a:chExt cx="0" cy="0"/>
        </a:xfrm>
      </p:grpSpPr>
      <p:pic>
        <p:nvPicPr>
          <p:cNvPr id="15" name="Immagine 14">
            <a:extLst>
              <a:ext uri="{FF2B5EF4-FFF2-40B4-BE49-F238E27FC236}">
                <a16:creationId xmlns:a16="http://schemas.microsoft.com/office/drawing/2014/main" xmlns="" id="{F0161A18-B1AC-4250-8013-D0A1D2A4883B}"/>
              </a:ext>
            </a:extLst>
          </p:cNvPr>
          <p:cNvPicPr>
            <a:picLocks noChangeAspect="1"/>
          </p:cNvPicPr>
          <p:nvPr userDrawn="1"/>
        </p:nvPicPr>
        <p:blipFill>
          <a:blip r:embed="rId2"/>
          <a:stretch>
            <a:fillRect/>
          </a:stretch>
        </p:blipFill>
        <p:spPr>
          <a:xfrm rot="19703064">
            <a:off x="10231893" y="2407144"/>
            <a:ext cx="6162675" cy="5905500"/>
          </a:xfrm>
          <a:prstGeom prst="rect">
            <a:avLst/>
          </a:prstGeom>
        </p:spPr>
      </p:pic>
      <p:sp>
        <p:nvSpPr>
          <p:cNvPr id="17" name="Date Placeholder 3">
            <a:extLst>
              <a:ext uri="{FF2B5EF4-FFF2-40B4-BE49-F238E27FC236}">
                <a16:creationId xmlns:a16="http://schemas.microsoft.com/office/drawing/2014/main" xmlns="" id="{217269C5-BD52-4D05-BEE9-15B6643EB46D}"/>
              </a:ext>
            </a:extLst>
          </p:cNvPr>
          <p:cNvSpPr>
            <a:spLocks noGrp="1"/>
          </p:cNvSpPr>
          <p:nvPr>
            <p:ph type="dt" sz="half" idx="10"/>
          </p:nvPr>
        </p:nvSpPr>
        <p:spPr>
          <a:xfrm>
            <a:off x="9334626" y="6259082"/>
            <a:ext cx="1343706" cy="365125"/>
          </a:xfrm>
        </p:spPr>
        <p:txBody>
          <a:bodyPr/>
          <a:lstStyle>
            <a:lvl1pPr>
              <a:defRPr>
                <a:solidFill>
                  <a:schemeClr val="tx1"/>
                </a:solidFill>
              </a:defRPr>
            </a:lvl1pPr>
          </a:lstStyle>
          <a:p>
            <a:r>
              <a:rPr lang="it-IT"/>
              <a:t>29/09/2020</a:t>
            </a:r>
            <a:endParaRPr lang="en-US" dirty="0"/>
          </a:p>
        </p:txBody>
      </p:sp>
      <p:sp>
        <p:nvSpPr>
          <p:cNvPr id="18" name="Footer Placeholder 4">
            <a:extLst>
              <a:ext uri="{FF2B5EF4-FFF2-40B4-BE49-F238E27FC236}">
                <a16:creationId xmlns:a16="http://schemas.microsoft.com/office/drawing/2014/main" xmlns="" id="{25CD928E-A9B9-4DD9-B7D7-8A28001EE7E4}"/>
              </a:ext>
            </a:extLst>
          </p:cNvPr>
          <p:cNvSpPr>
            <a:spLocks noGrp="1"/>
          </p:cNvSpPr>
          <p:nvPr>
            <p:ph type="ftr" sz="quarter" idx="11"/>
          </p:nvPr>
        </p:nvSpPr>
        <p:spPr>
          <a:xfrm>
            <a:off x="451514" y="6259082"/>
            <a:ext cx="8644320" cy="365125"/>
          </a:xfrm>
        </p:spPr>
        <p:txBody>
          <a:bodyPr/>
          <a:lstStyle>
            <a:lvl1pPr>
              <a:defRPr>
                <a:solidFill>
                  <a:schemeClr val="tx1"/>
                </a:solidFill>
              </a:defRPr>
            </a:lvl1pPr>
          </a:lstStyle>
          <a:p>
            <a:r>
              <a:rPr lang="it-IT"/>
              <a:t>AGENZIA DELLE DOGANE E DEI MONOPOLI - PROVVISTE E DOTAZIONI DI BORDO - Aspetti doganali e fiscali</a:t>
            </a:r>
            <a:endParaRPr lang="en-US" dirty="0"/>
          </a:p>
        </p:txBody>
      </p:sp>
      <p:sp>
        <p:nvSpPr>
          <p:cNvPr id="19" name="Slide Number Placeholder 5">
            <a:extLst>
              <a:ext uri="{FF2B5EF4-FFF2-40B4-BE49-F238E27FC236}">
                <a16:creationId xmlns:a16="http://schemas.microsoft.com/office/drawing/2014/main" xmlns="" id="{F0BDB6E8-BCBA-4B85-865B-0326921ED279}"/>
              </a:ext>
            </a:extLst>
          </p:cNvPr>
          <p:cNvSpPr>
            <a:spLocks noGrp="1"/>
          </p:cNvSpPr>
          <p:nvPr>
            <p:ph type="sldNum" sz="quarter" idx="12"/>
          </p:nvPr>
        </p:nvSpPr>
        <p:spPr>
          <a:xfrm>
            <a:off x="10678331" y="6133608"/>
            <a:ext cx="1062155" cy="490599"/>
          </a:xfrm>
        </p:spPr>
        <p:txBody>
          <a:bodyPr/>
          <a:lstStyle>
            <a:lvl1pPr>
              <a:defRPr>
                <a:solidFill>
                  <a:schemeClr val="tx1"/>
                </a:solidFill>
              </a:defRPr>
            </a:lvl1pPr>
          </a:lstStyle>
          <a:p>
            <a:fld id="{D57F1E4F-1CFF-5643-939E-217C01CDF565}" type="slidenum">
              <a:rPr lang="en-US" smtClean="0"/>
              <a:pPr/>
              <a:t>‹N›</a:t>
            </a:fld>
            <a:endParaRPr lang="en-US" dirty="0"/>
          </a:p>
        </p:txBody>
      </p:sp>
      <p:cxnSp>
        <p:nvCxnSpPr>
          <p:cNvPr id="20" name="Connettore diritto 19">
            <a:extLst>
              <a:ext uri="{FF2B5EF4-FFF2-40B4-BE49-F238E27FC236}">
                <a16:creationId xmlns:a16="http://schemas.microsoft.com/office/drawing/2014/main" xmlns="" id="{80613556-6791-4B98-B7AC-4808030B8238}"/>
              </a:ext>
            </a:extLst>
          </p:cNvPr>
          <p:cNvCxnSpPr>
            <a:cxnSpLocks/>
          </p:cNvCxnSpPr>
          <p:nvPr userDrawn="1"/>
        </p:nvCxnSpPr>
        <p:spPr>
          <a:xfrm>
            <a:off x="239485" y="6111837"/>
            <a:ext cx="11501001" cy="0"/>
          </a:xfrm>
          <a:prstGeom prst="line">
            <a:avLst/>
          </a:prstGeom>
          <a:ln w="28575">
            <a:solidFill>
              <a:srgbClr val="6886C4"/>
            </a:solidFill>
          </a:ln>
        </p:spPr>
        <p:style>
          <a:lnRef idx="1">
            <a:schemeClr val="dk1"/>
          </a:lnRef>
          <a:fillRef idx="0">
            <a:schemeClr val="dk1"/>
          </a:fillRef>
          <a:effectRef idx="0">
            <a:schemeClr val="dk1"/>
          </a:effectRef>
          <a:fontRef idx="minor">
            <a:schemeClr val="tx1"/>
          </a:fontRef>
        </p:style>
      </p:cxnSp>
      <p:sp>
        <p:nvSpPr>
          <p:cNvPr id="22" name="Rettangolo 12">
            <a:extLst>
              <a:ext uri="{FF2B5EF4-FFF2-40B4-BE49-F238E27FC236}">
                <a16:creationId xmlns:a16="http://schemas.microsoft.com/office/drawing/2014/main" xmlns="" id="{D5B2411E-96E0-48D4-8015-A4E6B5C45546}"/>
              </a:ext>
            </a:extLst>
          </p:cNvPr>
          <p:cNvSpPr/>
          <p:nvPr userDrawn="1"/>
        </p:nvSpPr>
        <p:spPr>
          <a:xfrm>
            <a:off x="253038" y="0"/>
            <a:ext cx="892629" cy="11974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3" name="Group 22">
            <a:extLst>
              <a:ext uri="{FF2B5EF4-FFF2-40B4-BE49-F238E27FC236}">
                <a16:creationId xmlns:a16="http://schemas.microsoft.com/office/drawing/2014/main" xmlns="" id="{F0A5FE7C-D54D-4188-9D7B-E3A2CA8903F6}"/>
              </a:ext>
            </a:extLst>
          </p:cNvPr>
          <p:cNvGrpSpPr>
            <a:grpSpLocks noChangeAspect="1"/>
          </p:cNvGrpSpPr>
          <p:nvPr userDrawn="1"/>
        </p:nvGrpSpPr>
        <p:grpSpPr>
          <a:xfrm>
            <a:off x="345499" y="80904"/>
            <a:ext cx="707706" cy="1035621"/>
            <a:chOff x="5729731" y="12946325"/>
            <a:chExt cx="3934794" cy="5757967"/>
          </a:xfrm>
        </p:grpSpPr>
        <p:sp>
          <p:nvSpPr>
            <p:cNvPr id="24" name="object 44">
              <a:extLst>
                <a:ext uri="{FF2B5EF4-FFF2-40B4-BE49-F238E27FC236}">
                  <a16:creationId xmlns:a16="http://schemas.microsoft.com/office/drawing/2014/main" xmlns="" id="{BF47C21C-1F6C-46B5-9F18-3467BDF2A74D}"/>
                </a:ext>
              </a:extLst>
            </p:cNvPr>
            <p:cNvSpPr/>
            <p:nvPr/>
          </p:nvSpPr>
          <p:spPr>
            <a:xfrm>
              <a:off x="8210008" y="17394287"/>
              <a:ext cx="1427480" cy="1310005"/>
            </a:xfrm>
            <a:custGeom>
              <a:avLst/>
              <a:gdLst/>
              <a:ahLst/>
              <a:cxnLst/>
              <a:rect l="l" t="t" r="r" b="b"/>
              <a:pathLst>
                <a:path w="1427479" h="1310005">
                  <a:moveTo>
                    <a:pt x="456120" y="0"/>
                  </a:moveTo>
                  <a:lnTo>
                    <a:pt x="108076" y="0"/>
                  </a:lnTo>
                  <a:lnTo>
                    <a:pt x="0" y="1309765"/>
                  </a:lnTo>
                  <a:lnTo>
                    <a:pt x="322402" y="1309765"/>
                  </a:lnTo>
                  <a:lnTo>
                    <a:pt x="362703" y="719885"/>
                  </a:lnTo>
                  <a:lnTo>
                    <a:pt x="365791" y="643809"/>
                  </a:lnTo>
                  <a:lnTo>
                    <a:pt x="365478" y="579079"/>
                  </a:lnTo>
                  <a:lnTo>
                    <a:pt x="363732" y="520514"/>
                  </a:lnTo>
                  <a:lnTo>
                    <a:pt x="362703" y="500081"/>
                  </a:lnTo>
                  <a:lnTo>
                    <a:pt x="628336" y="500081"/>
                  </a:lnTo>
                  <a:lnTo>
                    <a:pt x="456120" y="0"/>
                  </a:lnTo>
                  <a:close/>
                </a:path>
                <a:path w="1427479" h="1310005">
                  <a:moveTo>
                    <a:pt x="1361314" y="500081"/>
                  </a:moveTo>
                  <a:lnTo>
                    <a:pt x="1066145" y="500081"/>
                  </a:lnTo>
                  <a:lnTo>
                    <a:pt x="1062013" y="571512"/>
                  </a:lnTo>
                  <a:lnTo>
                    <a:pt x="1060635" y="618219"/>
                  </a:lnTo>
                  <a:lnTo>
                    <a:pt x="1062013" y="660808"/>
                  </a:lnTo>
                  <a:lnTo>
                    <a:pt x="1066145" y="719885"/>
                  </a:lnTo>
                  <a:lnTo>
                    <a:pt x="1106420" y="1309765"/>
                  </a:lnTo>
                  <a:lnTo>
                    <a:pt x="1426997" y="1309765"/>
                  </a:lnTo>
                  <a:lnTo>
                    <a:pt x="1361314" y="500081"/>
                  </a:lnTo>
                  <a:close/>
                </a:path>
                <a:path w="1427479" h="1310005">
                  <a:moveTo>
                    <a:pt x="628336" y="500081"/>
                  </a:moveTo>
                  <a:lnTo>
                    <a:pt x="366338" y="500081"/>
                  </a:lnTo>
                  <a:lnTo>
                    <a:pt x="392220" y="580800"/>
                  </a:lnTo>
                  <a:lnTo>
                    <a:pt x="408480" y="630602"/>
                  </a:lnTo>
                  <a:lnTo>
                    <a:pt x="421987" y="670095"/>
                  </a:lnTo>
                  <a:lnTo>
                    <a:pt x="439609" y="719885"/>
                  </a:lnTo>
                  <a:lnTo>
                    <a:pt x="577012" y="1099082"/>
                  </a:lnTo>
                  <a:lnTo>
                    <a:pt x="851802" y="1099082"/>
                  </a:lnTo>
                  <a:lnTo>
                    <a:pt x="971255" y="769342"/>
                  </a:lnTo>
                  <a:lnTo>
                    <a:pt x="712581" y="769342"/>
                  </a:lnTo>
                  <a:lnTo>
                    <a:pt x="690931" y="691790"/>
                  </a:lnTo>
                  <a:lnTo>
                    <a:pt x="676845" y="643425"/>
                  </a:lnTo>
                  <a:lnTo>
                    <a:pt x="664139" y="603985"/>
                  </a:lnTo>
                  <a:lnTo>
                    <a:pt x="628336" y="500081"/>
                  </a:lnTo>
                  <a:close/>
                </a:path>
                <a:path w="1427479" h="1310005">
                  <a:moveTo>
                    <a:pt x="1320747" y="0"/>
                  </a:moveTo>
                  <a:lnTo>
                    <a:pt x="972686" y="0"/>
                  </a:lnTo>
                  <a:lnTo>
                    <a:pt x="782175" y="553206"/>
                  </a:lnTo>
                  <a:lnTo>
                    <a:pt x="759516" y="622528"/>
                  </a:lnTo>
                  <a:lnTo>
                    <a:pt x="738227" y="692875"/>
                  </a:lnTo>
                  <a:lnTo>
                    <a:pt x="722431" y="747421"/>
                  </a:lnTo>
                  <a:lnTo>
                    <a:pt x="716250" y="769342"/>
                  </a:lnTo>
                  <a:lnTo>
                    <a:pt x="971255" y="769342"/>
                  </a:lnTo>
                  <a:lnTo>
                    <a:pt x="989171" y="719885"/>
                  </a:lnTo>
                  <a:lnTo>
                    <a:pt x="1012993" y="650774"/>
                  </a:lnTo>
                  <a:lnTo>
                    <a:pt x="1036814" y="579079"/>
                  </a:lnTo>
                  <a:lnTo>
                    <a:pt x="1055138" y="522836"/>
                  </a:lnTo>
                  <a:lnTo>
                    <a:pt x="1062468" y="500081"/>
                  </a:lnTo>
                  <a:lnTo>
                    <a:pt x="1361314" y="500081"/>
                  </a:lnTo>
                  <a:lnTo>
                    <a:pt x="1320747" y="0"/>
                  </a:lnTo>
                  <a:close/>
                </a:path>
              </a:pathLst>
            </a:custGeom>
            <a:solidFill>
              <a:srgbClr val="003399"/>
            </a:solidFill>
          </p:spPr>
          <p:txBody>
            <a:bodyPr wrap="square" lIns="0" tIns="0" rIns="0" bIns="0" rtlCol="0"/>
            <a:lstStyle/>
            <a:p>
              <a:endParaRPr/>
            </a:p>
          </p:txBody>
        </p:sp>
        <p:sp>
          <p:nvSpPr>
            <p:cNvPr id="25" name="object 45">
              <a:extLst>
                <a:ext uri="{FF2B5EF4-FFF2-40B4-BE49-F238E27FC236}">
                  <a16:creationId xmlns:a16="http://schemas.microsoft.com/office/drawing/2014/main" xmlns="" id="{9C7B4867-B186-4EDB-BEFA-3B50FCA08161}"/>
                </a:ext>
              </a:extLst>
            </p:cNvPr>
            <p:cNvSpPr/>
            <p:nvPr/>
          </p:nvSpPr>
          <p:spPr>
            <a:xfrm>
              <a:off x="5729731" y="17394280"/>
              <a:ext cx="2423795" cy="1310005"/>
            </a:xfrm>
            <a:custGeom>
              <a:avLst/>
              <a:gdLst/>
              <a:ahLst/>
              <a:cxnLst/>
              <a:rect l="l" t="t" r="r" b="b"/>
              <a:pathLst>
                <a:path w="2423795" h="1310005">
                  <a:moveTo>
                    <a:pt x="1747573" y="0"/>
                  </a:moveTo>
                  <a:lnTo>
                    <a:pt x="1282272" y="0"/>
                  </a:lnTo>
                  <a:lnTo>
                    <a:pt x="1282272" y="1309773"/>
                  </a:lnTo>
                  <a:lnTo>
                    <a:pt x="1747573" y="1309773"/>
                  </a:lnTo>
                  <a:lnTo>
                    <a:pt x="1800481" y="1308387"/>
                  </a:lnTo>
                  <a:lnTo>
                    <a:pt x="1851650" y="1304256"/>
                  </a:lnTo>
                  <a:lnTo>
                    <a:pt x="1901021" y="1297418"/>
                  </a:lnTo>
                  <a:lnTo>
                    <a:pt x="1948540" y="1287912"/>
                  </a:lnTo>
                  <a:lnTo>
                    <a:pt x="1994148" y="1275776"/>
                  </a:lnTo>
                  <a:lnTo>
                    <a:pt x="2037788" y="1261051"/>
                  </a:lnTo>
                  <a:lnTo>
                    <a:pt x="2079404" y="1243775"/>
                  </a:lnTo>
                  <a:lnTo>
                    <a:pt x="2118939" y="1223986"/>
                  </a:lnTo>
                  <a:lnTo>
                    <a:pt x="2156336" y="1201723"/>
                  </a:lnTo>
                  <a:lnTo>
                    <a:pt x="2191538" y="1177026"/>
                  </a:lnTo>
                  <a:lnTo>
                    <a:pt x="2224488" y="1149934"/>
                  </a:lnTo>
                  <a:lnTo>
                    <a:pt x="2255129" y="1120484"/>
                  </a:lnTo>
                  <a:lnTo>
                    <a:pt x="2283405" y="1088717"/>
                  </a:lnTo>
                  <a:lnTo>
                    <a:pt x="2309257" y="1054670"/>
                  </a:lnTo>
                  <a:lnTo>
                    <a:pt x="2321937" y="1034984"/>
                  </a:lnTo>
                  <a:lnTo>
                    <a:pt x="1602849" y="1034984"/>
                  </a:lnTo>
                  <a:lnTo>
                    <a:pt x="1602849" y="274772"/>
                  </a:lnTo>
                  <a:lnTo>
                    <a:pt x="2324433" y="274772"/>
                  </a:lnTo>
                  <a:lnTo>
                    <a:pt x="2309257" y="251431"/>
                  </a:lnTo>
                  <a:lnTo>
                    <a:pt x="2283405" y="217735"/>
                  </a:lnTo>
                  <a:lnTo>
                    <a:pt x="2255129" y="186327"/>
                  </a:lnTo>
                  <a:lnTo>
                    <a:pt x="2224488" y="157240"/>
                  </a:lnTo>
                  <a:lnTo>
                    <a:pt x="2191538" y="130507"/>
                  </a:lnTo>
                  <a:lnTo>
                    <a:pt x="2156336" y="106161"/>
                  </a:lnTo>
                  <a:lnTo>
                    <a:pt x="2118939" y="84237"/>
                  </a:lnTo>
                  <a:lnTo>
                    <a:pt x="2079404" y="64766"/>
                  </a:lnTo>
                  <a:lnTo>
                    <a:pt x="2037788" y="47784"/>
                  </a:lnTo>
                  <a:lnTo>
                    <a:pt x="1994148" y="33322"/>
                  </a:lnTo>
                  <a:lnTo>
                    <a:pt x="1948540" y="21415"/>
                  </a:lnTo>
                  <a:lnTo>
                    <a:pt x="1901021" y="12096"/>
                  </a:lnTo>
                  <a:lnTo>
                    <a:pt x="1851650" y="5398"/>
                  </a:lnTo>
                  <a:lnTo>
                    <a:pt x="1800481" y="1355"/>
                  </a:lnTo>
                  <a:lnTo>
                    <a:pt x="1747573" y="0"/>
                  </a:lnTo>
                  <a:close/>
                </a:path>
                <a:path w="2423795" h="1310005">
                  <a:moveTo>
                    <a:pt x="2324433" y="274772"/>
                  </a:moveTo>
                  <a:lnTo>
                    <a:pt x="1734724" y="274772"/>
                  </a:lnTo>
                  <a:lnTo>
                    <a:pt x="1783246" y="277045"/>
                  </a:lnTo>
                  <a:lnTo>
                    <a:pt x="1828921" y="283850"/>
                  </a:lnTo>
                  <a:lnTo>
                    <a:pt x="1871571" y="295166"/>
                  </a:lnTo>
                  <a:lnTo>
                    <a:pt x="1911013" y="310975"/>
                  </a:lnTo>
                  <a:lnTo>
                    <a:pt x="1947069" y="331256"/>
                  </a:lnTo>
                  <a:lnTo>
                    <a:pt x="1979558" y="355990"/>
                  </a:lnTo>
                  <a:lnTo>
                    <a:pt x="2008299" y="385155"/>
                  </a:lnTo>
                  <a:lnTo>
                    <a:pt x="2033113" y="418733"/>
                  </a:lnTo>
                  <a:lnTo>
                    <a:pt x="2053819" y="456703"/>
                  </a:lnTo>
                  <a:lnTo>
                    <a:pt x="2070238" y="499046"/>
                  </a:lnTo>
                  <a:lnTo>
                    <a:pt x="2082188" y="545741"/>
                  </a:lnTo>
                  <a:lnTo>
                    <a:pt x="2089491" y="596769"/>
                  </a:lnTo>
                  <a:lnTo>
                    <a:pt x="2091965" y="652109"/>
                  </a:lnTo>
                  <a:lnTo>
                    <a:pt x="2089581" y="707907"/>
                  </a:lnTo>
                  <a:lnTo>
                    <a:pt x="2082518" y="759442"/>
                  </a:lnTo>
                  <a:lnTo>
                    <a:pt x="2070912" y="806680"/>
                  </a:lnTo>
                  <a:lnTo>
                    <a:pt x="2054898" y="849585"/>
                  </a:lnTo>
                  <a:lnTo>
                    <a:pt x="2034611" y="888122"/>
                  </a:lnTo>
                  <a:lnTo>
                    <a:pt x="2010187" y="922257"/>
                  </a:lnTo>
                  <a:lnTo>
                    <a:pt x="1981760" y="951954"/>
                  </a:lnTo>
                  <a:lnTo>
                    <a:pt x="1949466" y="977178"/>
                  </a:lnTo>
                  <a:lnTo>
                    <a:pt x="1913441" y="997895"/>
                  </a:lnTo>
                  <a:lnTo>
                    <a:pt x="1873818" y="1014069"/>
                  </a:lnTo>
                  <a:lnTo>
                    <a:pt x="1830735" y="1025665"/>
                  </a:lnTo>
                  <a:lnTo>
                    <a:pt x="1784325" y="1032648"/>
                  </a:lnTo>
                  <a:lnTo>
                    <a:pt x="1734724" y="1034984"/>
                  </a:lnTo>
                  <a:lnTo>
                    <a:pt x="2321937" y="1034984"/>
                  </a:lnTo>
                  <a:lnTo>
                    <a:pt x="2353466" y="979895"/>
                  </a:lnTo>
                  <a:lnTo>
                    <a:pt x="2371709" y="939245"/>
                  </a:lnTo>
                  <a:lnTo>
                    <a:pt x="2387302" y="896471"/>
                  </a:lnTo>
                  <a:lnTo>
                    <a:pt x="2400187" y="851613"/>
                  </a:lnTo>
                  <a:lnTo>
                    <a:pt x="2410308" y="804708"/>
                  </a:lnTo>
                  <a:lnTo>
                    <a:pt x="2417607" y="755797"/>
                  </a:lnTo>
                  <a:lnTo>
                    <a:pt x="2422029" y="704918"/>
                  </a:lnTo>
                  <a:lnTo>
                    <a:pt x="2423515" y="652109"/>
                  </a:lnTo>
                  <a:lnTo>
                    <a:pt x="2422029" y="599331"/>
                  </a:lnTo>
                  <a:lnTo>
                    <a:pt x="2417607" y="548539"/>
                  </a:lnTo>
                  <a:lnTo>
                    <a:pt x="2410308" y="499767"/>
                  </a:lnTo>
                  <a:lnTo>
                    <a:pt x="2400187" y="453049"/>
                  </a:lnTo>
                  <a:lnTo>
                    <a:pt x="2387302" y="408418"/>
                  </a:lnTo>
                  <a:lnTo>
                    <a:pt x="2371709" y="365907"/>
                  </a:lnTo>
                  <a:lnTo>
                    <a:pt x="2353466" y="325550"/>
                  </a:lnTo>
                  <a:lnTo>
                    <a:pt x="2332630" y="287380"/>
                  </a:lnTo>
                  <a:lnTo>
                    <a:pt x="2324433" y="274772"/>
                  </a:lnTo>
                  <a:close/>
                </a:path>
                <a:path w="2423795" h="1310005">
                  <a:moveTo>
                    <a:pt x="782200" y="0"/>
                  </a:moveTo>
                  <a:lnTo>
                    <a:pt x="445146" y="0"/>
                  </a:lnTo>
                  <a:lnTo>
                    <a:pt x="0" y="1309773"/>
                  </a:lnTo>
                  <a:lnTo>
                    <a:pt x="329732" y="1309773"/>
                  </a:lnTo>
                  <a:lnTo>
                    <a:pt x="408498" y="1034984"/>
                  </a:lnTo>
                  <a:lnTo>
                    <a:pt x="1133942" y="1034984"/>
                  </a:lnTo>
                  <a:lnTo>
                    <a:pt x="1046788" y="778539"/>
                  </a:lnTo>
                  <a:lnTo>
                    <a:pt x="483612" y="778539"/>
                  </a:lnTo>
                  <a:lnTo>
                    <a:pt x="558718" y="523887"/>
                  </a:lnTo>
                  <a:lnTo>
                    <a:pt x="577068" y="453910"/>
                  </a:lnTo>
                  <a:lnTo>
                    <a:pt x="594210" y="380327"/>
                  </a:lnTo>
                  <a:lnTo>
                    <a:pt x="606885" y="322199"/>
                  </a:lnTo>
                  <a:lnTo>
                    <a:pt x="611834" y="298587"/>
                  </a:lnTo>
                  <a:lnTo>
                    <a:pt x="883676" y="298587"/>
                  </a:lnTo>
                  <a:lnTo>
                    <a:pt x="782200" y="0"/>
                  </a:lnTo>
                  <a:close/>
                </a:path>
                <a:path w="2423795" h="1310005">
                  <a:moveTo>
                    <a:pt x="1133942" y="1034984"/>
                  </a:moveTo>
                  <a:lnTo>
                    <a:pt x="817005" y="1034984"/>
                  </a:lnTo>
                  <a:lnTo>
                    <a:pt x="897606" y="1309773"/>
                  </a:lnTo>
                  <a:lnTo>
                    <a:pt x="1227330" y="1309773"/>
                  </a:lnTo>
                  <a:lnTo>
                    <a:pt x="1133942" y="1034984"/>
                  </a:lnTo>
                  <a:close/>
                </a:path>
                <a:path w="2423795" h="1310005">
                  <a:moveTo>
                    <a:pt x="883676" y="298587"/>
                  </a:moveTo>
                  <a:lnTo>
                    <a:pt x="615495" y="298587"/>
                  </a:lnTo>
                  <a:lnTo>
                    <a:pt x="632817" y="382474"/>
                  </a:lnTo>
                  <a:lnTo>
                    <a:pt x="644125" y="433905"/>
                  </a:lnTo>
                  <a:lnTo>
                    <a:pt x="654402" y="474002"/>
                  </a:lnTo>
                  <a:lnTo>
                    <a:pt x="668628" y="523887"/>
                  </a:lnTo>
                  <a:lnTo>
                    <a:pt x="741891" y="778539"/>
                  </a:lnTo>
                  <a:lnTo>
                    <a:pt x="1046788" y="778539"/>
                  </a:lnTo>
                  <a:lnTo>
                    <a:pt x="883676" y="298587"/>
                  </a:lnTo>
                  <a:close/>
                </a:path>
              </a:pathLst>
            </a:custGeom>
            <a:solidFill>
              <a:srgbClr val="003399"/>
            </a:solidFill>
          </p:spPr>
          <p:txBody>
            <a:bodyPr wrap="square" lIns="0" tIns="0" rIns="0" bIns="0" rtlCol="0"/>
            <a:lstStyle/>
            <a:p>
              <a:endParaRPr/>
            </a:p>
          </p:txBody>
        </p:sp>
        <p:sp>
          <p:nvSpPr>
            <p:cNvPr id="26" name="object 46">
              <a:extLst>
                <a:ext uri="{FF2B5EF4-FFF2-40B4-BE49-F238E27FC236}">
                  <a16:creationId xmlns:a16="http://schemas.microsoft.com/office/drawing/2014/main" xmlns="" id="{381840E5-60BA-422D-9203-A192CC3DF1D3}"/>
                </a:ext>
              </a:extLst>
            </p:cNvPr>
            <p:cNvSpPr/>
            <p:nvPr/>
          </p:nvSpPr>
          <p:spPr>
            <a:xfrm>
              <a:off x="5738321" y="17089704"/>
              <a:ext cx="3926204" cy="0"/>
            </a:xfrm>
            <a:custGeom>
              <a:avLst/>
              <a:gdLst/>
              <a:ahLst/>
              <a:cxnLst/>
              <a:rect l="l" t="t" r="r" b="b"/>
              <a:pathLst>
                <a:path w="3926204">
                  <a:moveTo>
                    <a:pt x="0" y="0"/>
                  </a:moveTo>
                  <a:lnTo>
                    <a:pt x="3926129" y="0"/>
                  </a:lnTo>
                </a:path>
              </a:pathLst>
            </a:custGeom>
            <a:ln w="40752">
              <a:solidFill>
                <a:srgbClr val="003399"/>
              </a:solidFill>
            </a:ln>
          </p:spPr>
          <p:txBody>
            <a:bodyPr wrap="square" lIns="0" tIns="0" rIns="0" bIns="0" rtlCol="0"/>
            <a:lstStyle/>
            <a:p>
              <a:endParaRPr/>
            </a:p>
          </p:txBody>
        </p:sp>
        <p:sp>
          <p:nvSpPr>
            <p:cNvPr id="27" name="object 47">
              <a:extLst>
                <a:ext uri="{FF2B5EF4-FFF2-40B4-BE49-F238E27FC236}">
                  <a16:creationId xmlns:a16="http://schemas.microsoft.com/office/drawing/2014/main" xmlns="" id="{4184EDF1-B55B-4A48-9822-A78827DC88A0}"/>
                </a:ext>
              </a:extLst>
            </p:cNvPr>
            <p:cNvSpPr/>
            <p:nvPr/>
          </p:nvSpPr>
          <p:spPr>
            <a:xfrm>
              <a:off x="7464267" y="12946325"/>
              <a:ext cx="457834" cy="435609"/>
            </a:xfrm>
            <a:custGeom>
              <a:avLst/>
              <a:gdLst/>
              <a:ahLst/>
              <a:cxnLst/>
              <a:rect l="l" t="t" r="r" b="b"/>
              <a:pathLst>
                <a:path w="457834" h="435609">
                  <a:moveTo>
                    <a:pt x="228650" y="0"/>
                  </a:moveTo>
                  <a:lnTo>
                    <a:pt x="168396" y="157741"/>
                  </a:lnTo>
                  <a:lnTo>
                    <a:pt x="0" y="166512"/>
                  </a:lnTo>
                  <a:lnTo>
                    <a:pt x="131371" y="272418"/>
                  </a:lnTo>
                  <a:lnTo>
                    <a:pt x="87553" y="435387"/>
                  </a:lnTo>
                  <a:lnTo>
                    <a:pt x="228977" y="343235"/>
                  </a:lnTo>
                  <a:lnTo>
                    <a:pt x="345526" y="343235"/>
                  </a:lnTo>
                  <a:lnTo>
                    <a:pt x="326331" y="272251"/>
                  </a:lnTo>
                  <a:lnTo>
                    <a:pt x="457519" y="166101"/>
                  </a:lnTo>
                  <a:lnTo>
                    <a:pt x="289046" y="157599"/>
                  </a:lnTo>
                  <a:lnTo>
                    <a:pt x="228650" y="0"/>
                  </a:lnTo>
                  <a:close/>
                </a:path>
                <a:path w="457834" h="435609">
                  <a:moveTo>
                    <a:pt x="345526" y="343235"/>
                  </a:moveTo>
                  <a:lnTo>
                    <a:pt x="228977" y="343235"/>
                  </a:lnTo>
                  <a:lnTo>
                    <a:pt x="370367" y="435102"/>
                  </a:lnTo>
                  <a:lnTo>
                    <a:pt x="345526" y="343235"/>
                  </a:lnTo>
                  <a:close/>
                </a:path>
              </a:pathLst>
            </a:custGeom>
            <a:solidFill>
              <a:srgbClr val="003399"/>
            </a:solidFill>
          </p:spPr>
          <p:txBody>
            <a:bodyPr wrap="square" lIns="0" tIns="0" rIns="0" bIns="0" rtlCol="0"/>
            <a:lstStyle/>
            <a:p>
              <a:endParaRPr/>
            </a:p>
          </p:txBody>
        </p:sp>
        <p:sp>
          <p:nvSpPr>
            <p:cNvPr id="28" name="object 48">
              <a:extLst>
                <a:ext uri="{FF2B5EF4-FFF2-40B4-BE49-F238E27FC236}">
                  <a16:creationId xmlns:a16="http://schemas.microsoft.com/office/drawing/2014/main" xmlns="" id="{1E48C79C-75CD-4147-B21D-1965178CC5B1}"/>
                </a:ext>
              </a:extLst>
            </p:cNvPr>
            <p:cNvSpPr/>
            <p:nvPr/>
          </p:nvSpPr>
          <p:spPr>
            <a:xfrm>
              <a:off x="9186595" y="14648322"/>
              <a:ext cx="436245" cy="457834"/>
            </a:xfrm>
            <a:custGeom>
              <a:avLst/>
              <a:gdLst/>
              <a:ahLst/>
              <a:cxnLst/>
              <a:rect l="l" t="t" r="r" b="b"/>
              <a:pathLst>
                <a:path w="436245" h="457834">
                  <a:moveTo>
                    <a:pt x="277002" y="326817"/>
                  </a:moveTo>
                  <a:lnTo>
                    <a:pt x="164325" y="326817"/>
                  </a:lnTo>
                  <a:lnTo>
                    <a:pt x="271145" y="457452"/>
                  </a:lnTo>
                  <a:lnTo>
                    <a:pt x="277002" y="326817"/>
                  </a:lnTo>
                  <a:close/>
                </a:path>
                <a:path w="436245" h="457834">
                  <a:moveTo>
                    <a:pt x="0" y="88918"/>
                  </a:moveTo>
                  <a:lnTo>
                    <a:pt x="92839" y="229848"/>
                  </a:lnTo>
                  <a:lnTo>
                    <a:pt x="1717" y="371749"/>
                  </a:lnTo>
                  <a:lnTo>
                    <a:pt x="164325" y="326817"/>
                  </a:lnTo>
                  <a:lnTo>
                    <a:pt x="277002" y="326817"/>
                  </a:lnTo>
                  <a:lnTo>
                    <a:pt x="278701" y="288921"/>
                  </a:lnTo>
                  <a:lnTo>
                    <a:pt x="436083" y="227762"/>
                  </a:lnTo>
                  <a:lnTo>
                    <a:pt x="278006" y="168262"/>
                  </a:lnTo>
                  <a:lnTo>
                    <a:pt x="275921" y="131815"/>
                  </a:lnTo>
                  <a:lnTo>
                    <a:pt x="163111" y="131815"/>
                  </a:lnTo>
                  <a:lnTo>
                    <a:pt x="0" y="88918"/>
                  </a:lnTo>
                  <a:close/>
                </a:path>
                <a:path w="436245" h="457834">
                  <a:moveTo>
                    <a:pt x="268381" y="0"/>
                  </a:moveTo>
                  <a:lnTo>
                    <a:pt x="163111" y="131815"/>
                  </a:lnTo>
                  <a:lnTo>
                    <a:pt x="275921" y="131815"/>
                  </a:lnTo>
                  <a:lnTo>
                    <a:pt x="268381" y="0"/>
                  </a:lnTo>
                  <a:close/>
                </a:path>
              </a:pathLst>
            </a:custGeom>
            <a:solidFill>
              <a:srgbClr val="003399"/>
            </a:solidFill>
          </p:spPr>
          <p:txBody>
            <a:bodyPr wrap="square" lIns="0" tIns="0" rIns="0" bIns="0" rtlCol="0"/>
            <a:lstStyle/>
            <a:p>
              <a:endParaRPr/>
            </a:p>
          </p:txBody>
        </p:sp>
        <p:sp>
          <p:nvSpPr>
            <p:cNvPr id="29" name="object 49">
              <a:extLst>
                <a:ext uri="{FF2B5EF4-FFF2-40B4-BE49-F238E27FC236}">
                  <a16:creationId xmlns:a16="http://schemas.microsoft.com/office/drawing/2014/main" xmlns="" id="{54891AB6-566F-4E00-8A69-5588C164C3E3}"/>
                </a:ext>
              </a:extLst>
            </p:cNvPr>
            <p:cNvSpPr/>
            <p:nvPr/>
          </p:nvSpPr>
          <p:spPr>
            <a:xfrm>
              <a:off x="8916999" y="15507118"/>
              <a:ext cx="448309" cy="455295"/>
            </a:xfrm>
            <a:custGeom>
              <a:avLst/>
              <a:gdLst/>
              <a:ahLst/>
              <a:cxnLst/>
              <a:rect l="l" t="t" r="r" b="b"/>
              <a:pathLst>
                <a:path w="448309" h="455294">
                  <a:moveTo>
                    <a:pt x="140092" y="0"/>
                  </a:moveTo>
                  <a:lnTo>
                    <a:pt x="149926" y="168430"/>
                  </a:lnTo>
                  <a:lnTo>
                    <a:pt x="0" y="245596"/>
                  </a:lnTo>
                  <a:lnTo>
                    <a:pt x="163211" y="288225"/>
                  </a:lnTo>
                  <a:lnTo>
                    <a:pt x="190260" y="454763"/>
                  </a:lnTo>
                  <a:lnTo>
                    <a:pt x="281189" y="312685"/>
                  </a:lnTo>
                  <a:lnTo>
                    <a:pt x="426855" y="312685"/>
                  </a:lnTo>
                  <a:lnTo>
                    <a:pt x="341007" y="207884"/>
                  </a:lnTo>
                  <a:lnTo>
                    <a:pt x="385954" y="118857"/>
                  </a:lnTo>
                  <a:lnTo>
                    <a:pt x="259837" y="118857"/>
                  </a:lnTo>
                  <a:lnTo>
                    <a:pt x="140092" y="0"/>
                  </a:lnTo>
                  <a:close/>
                </a:path>
                <a:path w="448309" h="455294">
                  <a:moveTo>
                    <a:pt x="426855" y="312685"/>
                  </a:moveTo>
                  <a:lnTo>
                    <a:pt x="281189" y="312685"/>
                  </a:lnTo>
                  <a:lnTo>
                    <a:pt x="448078" y="338594"/>
                  </a:lnTo>
                  <a:lnTo>
                    <a:pt x="426855" y="312685"/>
                  </a:lnTo>
                  <a:close/>
                </a:path>
                <a:path w="448309" h="455294">
                  <a:moveTo>
                    <a:pt x="416959" y="57447"/>
                  </a:moveTo>
                  <a:lnTo>
                    <a:pt x="259837" y="118857"/>
                  </a:lnTo>
                  <a:lnTo>
                    <a:pt x="385954" y="118857"/>
                  </a:lnTo>
                  <a:lnTo>
                    <a:pt x="416959" y="57447"/>
                  </a:lnTo>
                  <a:close/>
                </a:path>
              </a:pathLst>
            </a:custGeom>
            <a:solidFill>
              <a:srgbClr val="003399"/>
            </a:solidFill>
          </p:spPr>
          <p:txBody>
            <a:bodyPr wrap="square" lIns="0" tIns="0" rIns="0" bIns="0" rtlCol="0"/>
            <a:lstStyle/>
            <a:p>
              <a:endParaRPr/>
            </a:p>
          </p:txBody>
        </p:sp>
        <p:sp>
          <p:nvSpPr>
            <p:cNvPr id="30" name="object 50">
              <a:extLst>
                <a:ext uri="{FF2B5EF4-FFF2-40B4-BE49-F238E27FC236}">
                  <a16:creationId xmlns:a16="http://schemas.microsoft.com/office/drawing/2014/main" xmlns="" id="{5DE94136-B033-4819-9636-AA690BBEC1A4}"/>
                </a:ext>
              </a:extLst>
            </p:cNvPr>
            <p:cNvSpPr/>
            <p:nvPr/>
          </p:nvSpPr>
          <p:spPr>
            <a:xfrm>
              <a:off x="7461848" y="16379815"/>
              <a:ext cx="457834" cy="436245"/>
            </a:xfrm>
            <a:custGeom>
              <a:avLst/>
              <a:gdLst/>
              <a:ahLst/>
              <a:cxnLst/>
              <a:rect l="l" t="t" r="r" b="b"/>
              <a:pathLst>
                <a:path w="457834" h="436244">
                  <a:moveTo>
                    <a:pt x="85903" y="1549"/>
                  </a:moveTo>
                  <a:lnTo>
                    <a:pt x="130701" y="164258"/>
                  </a:lnTo>
                  <a:lnTo>
                    <a:pt x="0" y="271003"/>
                  </a:lnTo>
                  <a:lnTo>
                    <a:pt x="168539" y="278592"/>
                  </a:lnTo>
                  <a:lnTo>
                    <a:pt x="229597" y="436057"/>
                  </a:lnTo>
                  <a:lnTo>
                    <a:pt x="289155" y="277972"/>
                  </a:lnTo>
                  <a:lnTo>
                    <a:pt x="457477" y="268540"/>
                  </a:lnTo>
                  <a:lnTo>
                    <a:pt x="325669" y="163077"/>
                  </a:lnTo>
                  <a:lnTo>
                    <a:pt x="344266" y="92738"/>
                  </a:lnTo>
                  <a:lnTo>
                    <a:pt x="227729" y="92738"/>
                  </a:lnTo>
                  <a:lnTo>
                    <a:pt x="85903" y="1549"/>
                  </a:lnTo>
                  <a:close/>
                </a:path>
                <a:path w="457834" h="436244">
                  <a:moveTo>
                    <a:pt x="368784" y="0"/>
                  </a:moveTo>
                  <a:lnTo>
                    <a:pt x="227729" y="92738"/>
                  </a:lnTo>
                  <a:lnTo>
                    <a:pt x="344266" y="92738"/>
                  </a:lnTo>
                  <a:lnTo>
                    <a:pt x="368784" y="0"/>
                  </a:lnTo>
                  <a:close/>
                </a:path>
              </a:pathLst>
            </a:custGeom>
            <a:solidFill>
              <a:srgbClr val="003399"/>
            </a:solidFill>
          </p:spPr>
          <p:txBody>
            <a:bodyPr wrap="square" lIns="0" tIns="0" rIns="0" bIns="0" rtlCol="0"/>
            <a:lstStyle/>
            <a:p>
              <a:endParaRPr/>
            </a:p>
          </p:txBody>
        </p:sp>
        <p:sp>
          <p:nvSpPr>
            <p:cNvPr id="31" name="object 51">
              <a:extLst>
                <a:ext uri="{FF2B5EF4-FFF2-40B4-BE49-F238E27FC236}">
                  <a16:creationId xmlns:a16="http://schemas.microsoft.com/office/drawing/2014/main" xmlns="" id="{2166AFCB-FE62-41DE-8009-E6281C48918C}"/>
                </a:ext>
              </a:extLst>
            </p:cNvPr>
            <p:cNvSpPr/>
            <p:nvPr/>
          </p:nvSpPr>
          <p:spPr>
            <a:xfrm>
              <a:off x="6615689" y="16115360"/>
              <a:ext cx="454659" cy="448945"/>
            </a:xfrm>
            <a:custGeom>
              <a:avLst/>
              <a:gdLst/>
              <a:ahLst/>
              <a:cxnLst/>
              <a:rect l="l" t="t" r="r" b="b"/>
              <a:pathLst>
                <a:path w="454659" h="448944">
                  <a:moveTo>
                    <a:pt x="207951" y="0"/>
                  </a:moveTo>
                  <a:lnTo>
                    <a:pt x="166411" y="163588"/>
                  </a:lnTo>
                  <a:lnTo>
                    <a:pt x="0" y="191516"/>
                  </a:lnTo>
                  <a:lnTo>
                    <a:pt x="142638" y="281708"/>
                  </a:lnTo>
                  <a:lnTo>
                    <a:pt x="117793" y="448631"/>
                  </a:lnTo>
                  <a:lnTo>
                    <a:pt x="247808" y="340865"/>
                  </a:lnTo>
                  <a:lnTo>
                    <a:pt x="368936" y="340865"/>
                  </a:lnTo>
                  <a:lnTo>
                    <a:pt x="336425" y="259066"/>
                  </a:lnTo>
                  <a:lnTo>
                    <a:pt x="443896" y="149490"/>
                  </a:lnTo>
                  <a:lnTo>
                    <a:pt x="286081" y="149490"/>
                  </a:lnTo>
                  <a:lnTo>
                    <a:pt x="207951" y="0"/>
                  </a:lnTo>
                  <a:close/>
                </a:path>
                <a:path w="454659" h="448944">
                  <a:moveTo>
                    <a:pt x="368936" y="340865"/>
                  </a:moveTo>
                  <a:lnTo>
                    <a:pt x="247808" y="340865"/>
                  </a:lnTo>
                  <a:lnTo>
                    <a:pt x="398731" y="415828"/>
                  </a:lnTo>
                  <a:lnTo>
                    <a:pt x="368936" y="340865"/>
                  </a:lnTo>
                  <a:close/>
                </a:path>
                <a:path w="454659" h="448944">
                  <a:moveTo>
                    <a:pt x="454511" y="138668"/>
                  </a:moveTo>
                  <a:lnTo>
                    <a:pt x="286081" y="149490"/>
                  </a:lnTo>
                  <a:lnTo>
                    <a:pt x="443896" y="149490"/>
                  </a:lnTo>
                  <a:lnTo>
                    <a:pt x="454511" y="138668"/>
                  </a:lnTo>
                  <a:close/>
                </a:path>
              </a:pathLst>
            </a:custGeom>
            <a:solidFill>
              <a:srgbClr val="003399"/>
            </a:solidFill>
          </p:spPr>
          <p:txBody>
            <a:bodyPr wrap="square" lIns="0" tIns="0" rIns="0" bIns="0" rtlCol="0"/>
            <a:lstStyle/>
            <a:p>
              <a:endParaRPr/>
            </a:p>
          </p:txBody>
        </p:sp>
        <p:sp>
          <p:nvSpPr>
            <p:cNvPr id="32" name="object 52">
              <a:extLst>
                <a:ext uri="{FF2B5EF4-FFF2-40B4-BE49-F238E27FC236}">
                  <a16:creationId xmlns:a16="http://schemas.microsoft.com/office/drawing/2014/main" xmlns="" id="{E7AEEBB3-F84C-430C-A4F2-FF6751ECE389}"/>
                </a:ext>
              </a:extLst>
            </p:cNvPr>
            <p:cNvSpPr/>
            <p:nvPr/>
          </p:nvSpPr>
          <p:spPr>
            <a:xfrm>
              <a:off x="6026109" y="15526494"/>
              <a:ext cx="446405" cy="455930"/>
            </a:xfrm>
            <a:custGeom>
              <a:avLst/>
              <a:gdLst/>
              <a:ahLst/>
              <a:cxnLst/>
              <a:rect l="l" t="t" r="r" b="b"/>
              <a:pathLst>
                <a:path w="446404" h="455930">
                  <a:moveTo>
                    <a:pt x="279964" y="315902"/>
                  </a:moveTo>
                  <a:lnTo>
                    <a:pt x="166378" y="315902"/>
                  </a:lnTo>
                  <a:lnTo>
                    <a:pt x="260389" y="455826"/>
                  </a:lnTo>
                  <a:lnTo>
                    <a:pt x="279964" y="315902"/>
                  </a:lnTo>
                  <a:close/>
                </a:path>
                <a:path w="446404" h="455930">
                  <a:moveTo>
                    <a:pt x="24769" y="63729"/>
                  </a:moveTo>
                  <a:lnTo>
                    <a:pt x="104181" y="212550"/>
                  </a:lnTo>
                  <a:lnTo>
                    <a:pt x="0" y="345413"/>
                  </a:lnTo>
                  <a:lnTo>
                    <a:pt x="166378" y="315902"/>
                  </a:lnTo>
                  <a:lnTo>
                    <a:pt x="279964" y="315902"/>
                  </a:lnTo>
                  <a:lnTo>
                    <a:pt x="283760" y="288761"/>
                  </a:lnTo>
                  <a:lnTo>
                    <a:pt x="445992" y="242455"/>
                  </a:lnTo>
                  <a:lnTo>
                    <a:pt x="294223" y="168614"/>
                  </a:lnTo>
                  <a:lnTo>
                    <a:pt x="295909" y="121663"/>
                  </a:lnTo>
                  <a:lnTo>
                    <a:pt x="183257" y="121663"/>
                  </a:lnTo>
                  <a:lnTo>
                    <a:pt x="24769" y="63729"/>
                  </a:lnTo>
                  <a:close/>
                </a:path>
                <a:path w="446404" h="455930">
                  <a:moveTo>
                    <a:pt x="300279" y="0"/>
                  </a:moveTo>
                  <a:lnTo>
                    <a:pt x="183257" y="121663"/>
                  </a:lnTo>
                  <a:lnTo>
                    <a:pt x="295909" y="121663"/>
                  </a:lnTo>
                  <a:lnTo>
                    <a:pt x="300279" y="0"/>
                  </a:lnTo>
                  <a:close/>
                </a:path>
              </a:pathLst>
            </a:custGeom>
            <a:solidFill>
              <a:srgbClr val="003399"/>
            </a:solidFill>
          </p:spPr>
          <p:txBody>
            <a:bodyPr wrap="square" lIns="0" tIns="0" rIns="0" bIns="0" rtlCol="0"/>
            <a:lstStyle/>
            <a:p>
              <a:endParaRPr/>
            </a:p>
          </p:txBody>
        </p:sp>
        <p:sp>
          <p:nvSpPr>
            <p:cNvPr id="33" name="object 53">
              <a:extLst>
                <a:ext uri="{FF2B5EF4-FFF2-40B4-BE49-F238E27FC236}">
                  <a16:creationId xmlns:a16="http://schemas.microsoft.com/office/drawing/2014/main" xmlns="" id="{CB842A79-B0A1-4C45-98CC-385C6DCD148E}"/>
                </a:ext>
              </a:extLst>
            </p:cNvPr>
            <p:cNvSpPr/>
            <p:nvPr/>
          </p:nvSpPr>
          <p:spPr>
            <a:xfrm>
              <a:off x="5753134" y="14655737"/>
              <a:ext cx="436245" cy="457834"/>
            </a:xfrm>
            <a:custGeom>
              <a:avLst/>
              <a:gdLst/>
              <a:ahLst/>
              <a:cxnLst/>
              <a:rect l="l" t="t" r="r" b="b"/>
              <a:pathLst>
                <a:path w="436245" h="457834">
                  <a:moveTo>
                    <a:pt x="165054" y="0"/>
                  </a:moveTo>
                  <a:lnTo>
                    <a:pt x="157456" y="168572"/>
                  </a:lnTo>
                  <a:lnTo>
                    <a:pt x="0" y="229655"/>
                  </a:lnTo>
                  <a:lnTo>
                    <a:pt x="158152" y="289189"/>
                  </a:lnTo>
                  <a:lnTo>
                    <a:pt x="167701" y="457527"/>
                  </a:lnTo>
                  <a:lnTo>
                    <a:pt x="273013" y="325711"/>
                  </a:lnTo>
                  <a:lnTo>
                    <a:pt x="407849" y="325711"/>
                  </a:lnTo>
                  <a:lnTo>
                    <a:pt x="343319" y="227704"/>
                  </a:lnTo>
                  <a:lnTo>
                    <a:pt x="405576" y="130743"/>
                  </a:lnTo>
                  <a:lnTo>
                    <a:pt x="271840" y="130743"/>
                  </a:lnTo>
                  <a:lnTo>
                    <a:pt x="165054" y="0"/>
                  </a:lnTo>
                  <a:close/>
                </a:path>
                <a:path w="436245" h="457834">
                  <a:moveTo>
                    <a:pt x="407849" y="325711"/>
                  </a:moveTo>
                  <a:lnTo>
                    <a:pt x="273013" y="325711"/>
                  </a:lnTo>
                  <a:lnTo>
                    <a:pt x="436116" y="368642"/>
                  </a:lnTo>
                  <a:lnTo>
                    <a:pt x="407849" y="325711"/>
                  </a:lnTo>
                  <a:close/>
                </a:path>
                <a:path w="436245" h="457834">
                  <a:moveTo>
                    <a:pt x="434432" y="85802"/>
                  </a:moveTo>
                  <a:lnTo>
                    <a:pt x="271840" y="130743"/>
                  </a:lnTo>
                  <a:lnTo>
                    <a:pt x="405576" y="130743"/>
                  </a:lnTo>
                  <a:lnTo>
                    <a:pt x="434432" y="85802"/>
                  </a:lnTo>
                  <a:close/>
                </a:path>
              </a:pathLst>
            </a:custGeom>
            <a:solidFill>
              <a:srgbClr val="003399"/>
            </a:solidFill>
          </p:spPr>
          <p:txBody>
            <a:bodyPr wrap="square" lIns="0" tIns="0" rIns="0" bIns="0" rtlCol="0"/>
            <a:lstStyle/>
            <a:p>
              <a:endParaRPr/>
            </a:p>
          </p:txBody>
        </p:sp>
        <p:sp>
          <p:nvSpPr>
            <p:cNvPr id="34" name="object 54">
              <a:extLst>
                <a:ext uri="{FF2B5EF4-FFF2-40B4-BE49-F238E27FC236}">
                  <a16:creationId xmlns:a16="http://schemas.microsoft.com/office/drawing/2014/main" xmlns="" id="{EC536FD2-E87B-468E-86A6-FE87317B8A00}"/>
                </a:ext>
              </a:extLst>
            </p:cNvPr>
            <p:cNvSpPr/>
            <p:nvPr/>
          </p:nvSpPr>
          <p:spPr>
            <a:xfrm>
              <a:off x="6008823" y="13803110"/>
              <a:ext cx="448309" cy="455295"/>
            </a:xfrm>
            <a:custGeom>
              <a:avLst/>
              <a:gdLst/>
              <a:ahLst/>
              <a:cxnLst/>
              <a:rect l="l" t="t" r="r" b="b"/>
              <a:pathLst>
                <a:path w="448310" h="455294">
                  <a:moveTo>
                    <a:pt x="301553" y="336107"/>
                  </a:moveTo>
                  <a:lnTo>
                    <a:pt x="188727" y="336107"/>
                  </a:lnTo>
                  <a:lnTo>
                    <a:pt x="308681" y="454721"/>
                  </a:lnTo>
                  <a:lnTo>
                    <a:pt x="301553" y="336107"/>
                  </a:lnTo>
                  <a:close/>
                </a:path>
                <a:path w="448310" h="455294">
                  <a:moveTo>
                    <a:pt x="0" y="116687"/>
                  </a:moveTo>
                  <a:lnTo>
                    <a:pt x="107372" y="247171"/>
                  </a:lnTo>
                  <a:lnTo>
                    <a:pt x="31672" y="397818"/>
                  </a:lnTo>
                  <a:lnTo>
                    <a:pt x="188727" y="336107"/>
                  </a:lnTo>
                  <a:lnTo>
                    <a:pt x="301553" y="336107"/>
                  </a:lnTo>
                  <a:lnTo>
                    <a:pt x="298554" y="286190"/>
                  </a:lnTo>
                  <a:lnTo>
                    <a:pt x="448304" y="208730"/>
                  </a:lnTo>
                  <a:lnTo>
                    <a:pt x="284908" y="166528"/>
                  </a:lnTo>
                  <a:lnTo>
                    <a:pt x="280924" y="142261"/>
                  </a:lnTo>
                  <a:lnTo>
                    <a:pt x="166931" y="142261"/>
                  </a:lnTo>
                  <a:lnTo>
                    <a:pt x="0" y="116687"/>
                  </a:lnTo>
                  <a:close/>
                </a:path>
                <a:path w="448310" h="455294">
                  <a:moveTo>
                    <a:pt x="257567" y="0"/>
                  </a:moveTo>
                  <a:lnTo>
                    <a:pt x="166931" y="142261"/>
                  </a:lnTo>
                  <a:lnTo>
                    <a:pt x="280924" y="142261"/>
                  </a:lnTo>
                  <a:lnTo>
                    <a:pt x="257567" y="0"/>
                  </a:lnTo>
                  <a:close/>
                </a:path>
              </a:pathLst>
            </a:custGeom>
            <a:solidFill>
              <a:srgbClr val="003399"/>
            </a:solidFill>
          </p:spPr>
          <p:txBody>
            <a:bodyPr wrap="square" lIns="0" tIns="0" rIns="0" bIns="0" rtlCol="0"/>
            <a:lstStyle/>
            <a:p>
              <a:endParaRPr/>
            </a:p>
          </p:txBody>
        </p:sp>
        <p:sp>
          <p:nvSpPr>
            <p:cNvPr id="35" name="object 55">
              <a:extLst>
                <a:ext uri="{FF2B5EF4-FFF2-40B4-BE49-F238E27FC236}">
                  <a16:creationId xmlns:a16="http://schemas.microsoft.com/office/drawing/2014/main" xmlns="" id="{85EC7CB0-BBA0-4056-9A27-EA0A4D5883EC}"/>
                </a:ext>
              </a:extLst>
            </p:cNvPr>
            <p:cNvSpPr/>
            <p:nvPr/>
          </p:nvSpPr>
          <p:spPr>
            <a:xfrm>
              <a:off x="6607430" y="13204825"/>
              <a:ext cx="455295" cy="447675"/>
            </a:xfrm>
            <a:custGeom>
              <a:avLst/>
              <a:gdLst/>
              <a:ahLst/>
              <a:cxnLst/>
              <a:rect l="l" t="t" r="r" b="b"/>
              <a:pathLst>
                <a:path w="455295" h="447675">
                  <a:moveTo>
                    <a:pt x="114308" y="0"/>
                  </a:moveTo>
                  <a:lnTo>
                    <a:pt x="141315" y="166813"/>
                  </a:lnTo>
                  <a:lnTo>
                    <a:pt x="0" y="258781"/>
                  </a:lnTo>
                  <a:lnTo>
                    <a:pt x="166746" y="284598"/>
                  </a:lnTo>
                  <a:lnTo>
                    <a:pt x="210598" y="447508"/>
                  </a:lnTo>
                  <a:lnTo>
                    <a:pt x="286776" y="296853"/>
                  </a:lnTo>
                  <a:lnTo>
                    <a:pt x="446576" y="296853"/>
                  </a:lnTo>
                  <a:lnTo>
                    <a:pt x="335286" y="186582"/>
                  </a:lnTo>
                  <a:lnTo>
                    <a:pt x="366021" y="106183"/>
                  </a:lnTo>
                  <a:lnTo>
                    <a:pt x="245605" y="106183"/>
                  </a:lnTo>
                  <a:lnTo>
                    <a:pt x="114308" y="0"/>
                  </a:lnTo>
                  <a:close/>
                </a:path>
                <a:path w="455295" h="447675">
                  <a:moveTo>
                    <a:pt x="446576" y="296853"/>
                  </a:moveTo>
                  <a:lnTo>
                    <a:pt x="286776" y="296853"/>
                  </a:lnTo>
                  <a:lnTo>
                    <a:pt x="455140" y="305339"/>
                  </a:lnTo>
                  <a:lnTo>
                    <a:pt x="446576" y="296853"/>
                  </a:lnTo>
                  <a:close/>
                </a:path>
                <a:path w="455295" h="447675">
                  <a:moveTo>
                    <a:pt x="395539" y="28966"/>
                  </a:moveTo>
                  <a:lnTo>
                    <a:pt x="245605" y="106183"/>
                  </a:lnTo>
                  <a:lnTo>
                    <a:pt x="366021" y="106183"/>
                  </a:lnTo>
                  <a:lnTo>
                    <a:pt x="395539" y="28966"/>
                  </a:lnTo>
                  <a:close/>
                </a:path>
              </a:pathLst>
            </a:custGeom>
            <a:solidFill>
              <a:srgbClr val="003399"/>
            </a:solidFill>
          </p:spPr>
          <p:txBody>
            <a:bodyPr wrap="square" lIns="0" tIns="0" rIns="0" bIns="0" rtlCol="0"/>
            <a:lstStyle/>
            <a:p>
              <a:endParaRPr/>
            </a:p>
          </p:txBody>
        </p:sp>
        <p:sp>
          <p:nvSpPr>
            <p:cNvPr id="36" name="object 56">
              <a:extLst>
                <a:ext uri="{FF2B5EF4-FFF2-40B4-BE49-F238E27FC236}">
                  <a16:creationId xmlns:a16="http://schemas.microsoft.com/office/drawing/2014/main" xmlns="" id="{7FF55598-5F3E-4AF4-A454-A06E8F6827C4}"/>
                </a:ext>
              </a:extLst>
            </p:cNvPr>
            <p:cNvSpPr/>
            <p:nvPr/>
          </p:nvSpPr>
          <p:spPr>
            <a:xfrm>
              <a:off x="6531439" y="13210486"/>
              <a:ext cx="3078385" cy="3726956"/>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latin typeface="Helvetica LT Std Cond" panose="020B0506020202030204" pitchFamily="34" charset="0"/>
              </a:defRPr>
            </a:lvl1pPr>
          </a:lstStyle>
          <a:p>
            <a:r>
              <a:rPr lang="it-IT"/>
              <a:t>AGENZIA DELLE DOGANE E DEI MONOPOLI - PROVVISTE E DOTAZIONI DI BORDO - Aspetti doganali e fiscali</a:t>
            </a:r>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latin typeface="Helvetica LT Std Cond" panose="020B0506020202030204" pitchFamily="34" charset="0"/>
              </a:defRPr>
            </a:lvl1pPr>
          </a:lstStyle>
          <a:p>
            <a:r>
              <a:rPr lang="it-IT"/>
              <a:t>29/09/2020</a:t>
            </a:r>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latin typeface="Helvetica LT Std Cond" panose="020B0506020202030204" pitchFamily="34" charset="0"/>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96235731"/>
      </p:ext>
    </p:extLst>
  </p:cSld>
  <p:clrMap bg1="dk1" tx1="lt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49" r:id="rId5"/>
    <p:sldLayoutId id="2147483650" r:id="rId6"/>
    <p:sldLayoutId id="2147483651" r:id="rId7"/>
    <p:sldLayoutId id="2147483652" r:id="rId8"/>
  </p:sldLayoutIdLst>
  <p:hf sldNum="0" hdr="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xmlns="" id="{1A1DD593-3F75-4466-B6C6-AE5138E93564}"/>
              </a:ext>
            </a:extLst>
          </p:cNvPr>
          <p:cNvSpPr txBox="1"/>
          <p:nvPr/>
        </p:nvSpPr>
        <p:spPr>
          <a:xfrm>
            <a:off x="0" y="5251800"/>
            <a:ext cx="5674771" cy="984885"/>
          </a:xfrm>
          <a:prstGeom prst="rect">
            <a:avLst/>
          </a:prstGeom>
          <a:noFill/>
        </p:spPr>
        <p:txBody>
          <a:bodyPr wrap="square" rtlCol="0">
            <a:spAutoFit/>
          </a:bodyPr>
          <a:lstStyle/>
          <a:p>
            <a:pPr algn="ctr"/>
            <a:r>
              <a:rPr lang="it-IT" altLang="it-IT" sz="2200" b="1" dirty="0">
                <a:latin typeface="Garamond" panose="02020404030301010803" pitchFamily="18" charset="0"/>
              </a:rPr>
              <a:t>PROVVISTE E DOTAZIONI DI BORDO </a:t>
            </a:r>
          </a:p>
          <a:p>
            <a:pPr algn="ctr"/>
            <a:r>
              <a:rPr lang="it-IT" altLang="it-IT" sz="2200" b="1" dirty="0">
                <a:latin typeface="Garamond" panose="02020404030301010803" pitchFamily="18" charset="0"/>
              </a:rPr>
              <a:t>Aspetti doganali e fiscali</a:t>
            </a:r>
          </a:p>
          <a:p>
            <a:pPr algn="ctr"/>
            <a:endParaRPr lang="it-IT" altLang="it-IT" sz="1400" b="1" dirty="0">
              <a:latin typeface="Garamond" panose="02020404030301010803" pitchFamily="18" charset="0"/>
            </a:endParaRPr>
          </a:p>
        </p:txBody>
      </p:sp>
      <p:sp>
        <p:nvSpPr>
          <p:cNvPr id="9" name="CasellaDiTesto 8">
            <a:extLst>
              <a:ext uri="{FF2B5EF4-FFF2-40B4-BE49-F238E27FC236}">
                <a16:creationId xmlns:a16="http://schemas.microsoft.com/office/drawing/2014/main" xmlns="" id="{67EF3514-B4B7-45D3-B67E-EB8CE94C4EE6}"/>
              </a:ext>
            </a:extLst>
          </p:cNvPr>
          <p:cNvSpPr txBox="1"/>
          <p:nvPr/>
        </p:nvSpPr>
        <p:spPr>
          <a:xfrm>
            <a:off x="7462732" y="251457"/>
            <a:ext cx="3139811" cy="400110"/>
          </a:xfrm>
          <a:prstGeom prst="rect">
            <a:avLst/>
          </a:prstGeom>
          <a:noFill/>
        </p:spPr>
        <p:txBody>
          <a:bodyPr wrap="square" rtlCol="0">
            <a:spAutoFit/>
          </a:bodyPr>
          <a:lstStyle/>
          <a:p>
            <a:r>
              <a:rPr lang="it-IT" sz="2000" b="1" dirty="0">
                <a:latin typeface="Garamond" panose="02020404030301010803" pitchFamily="18" charset="0"/>
              </a:rPr>
              <a:t>Livorno, 29 settembre 2020</a:t>
            </a:r>
          </a:p>
        </p:txBody>
      </p:sp>
      <p:sp>
        <p:nvSpPr>
          <p:cNvPr id="3" name="Rectangle 2"/>
          <p:cNvSpPr/>
          <p:nvPr/>
        </p:nvSpPr>
        <p:spPr>
          <a:xfrm>
            <a:off x="523676" y="128347"/>
            <a:ext cx="4627418" cy="646331"/>
          </a:xfrm>
          <a:prstGeom prst="rect">
            <a:avLst/>
          </a:prstGeom>
        </p:spPr>
        <p:txBody>
          <a:bodyPr wrap="square">
            <a:spAutoFit/>
          </a:bodyPr>
          <a:lstStyle/>
          <a:p>
            <a:pPr algn="ctr">
              <a:spcAft>
                <a:spcPts val="0"/>
              </a:spcAft>
              <a:defRPr/>
            </a:pPr>
            <a:r>
              <a:rPr lang="it-IT" b="1" cap="small" dirty="0">
                <a:solidFill>
                  <a:schemeClr val="bg2"/>
                </a:solidFill>
                <a:latin typeface="Garamond" panose="02020404030301010803" pitchFamily="18" charset="0"/>
                <a:ea typeface="Calibri" panose="020F0502020204030204" pitchFamily="34" charset="0"/>
                <a:cs typeface="Arial" panose="020B0604020202020204" pitchFamily="34" charset="0"/>
              </a:rPr>
              <a:t>DT VI - Toscana, Sardegna e Umbria</a:t>
            </a:r>
            <a:endParaRPr lang="it-IT" dirty="0">
              <a:solidFill>
                <a:schemeClr val="bg2"/>
              </a:solidFill>
              <a:latin typeface="Garamond" panose="02020404030301010803" pitchFamily="18" charset="0"/>
              <a:ea typeface="Calibri" panose="020F0502020204030204" pitchFamily="34" charset="0"/>
              <a:cs typeface="Arial" panose="020B0604020202020204" pitchFamily="34" charset="0"/>
            </a:endParaRPr>
          </a:p>
          <a:p>
            <a:pPr algn="ctr">
              <a:spcAft>
                <a:spcPts val="0"/>
              </a:spcAft>
              <a:defRPr/>
            </a:pPr>
            <a:r>
              <a:rPr lang="it-IT" b="1" dirty="0">
                <a:solidFill>
                  <a:schemeClr val="bg2"/>
                </a:solidFill>
                <a:latin typeface="Garamond" panose="02020404030301010803" pitchFamily="18" charset="0"/>
                <a:ea typeface="Calibri" panose="020F0502020204030204" pitchFamily="34" charset="0"/>
                <a:cs typeface="Arial" panose="020B0604020202020204" pitchFamily="34" charset="0"/>
              </a:rPr>
              <a:t>      Ufficio delle Dogane di Livorno</a:t>
            </a:r>
            <a:endParaRPr lang="it-IT" dirty="0">
              <a:solidFill>
                <a:schemeClr val="bg2"/>
              </a:solidFill>
              <a:latin typeface="Garamond" panose="02020404030301010803" pitchFamily="18" charset="0"/>
              <a:ea typeface="Calibri" panose="020F0502020204030204" pitchFamily="34" charset="0"/>
              <a:cs typeface="Arial" panose="020B0604020202020204" pitchFamily="34" charset="0"/>
            </a:endParaRPr>
          </a:p>
        </p:txBody>
      </p:sp>
      <p:sp>
        <p:nvSpPr>
          <p:cNvPr id="4" name="Rectangle 3"/>
          <p:cNvSpPr/>
          <p:nvPr/>
        </p:nvSpPr>
        <p:spPr>
          <a:xfrm>
            <a:off x="5825716" y="5411794"/>
            <a:ext cx="6230168" cy="461665"/>
          </a:xfrm>
          <a:prstGeom prst="rect">
            <a:avLst/>
          </a:prstGeom>
        </p:spPr>
        <p:txBody>
          <a:bodyPr wrap="none">
            <a:spAutoFit/>
          </a:bodyPr>
          <a:lstStyle/>
          <a:p>
            <a:pPr algn="ctr"/>
            <a:r>
              <a:rPr lang="it-IT" sz="2400" b="1" dirty="0">
                <a:solidFill>
                  <a:srgbClr val="FFC000"/>
                </a:solidFill>
                <a:latin typeface="Garamond" panose="02020404030301010803" pitchFamily="18" charset="0"/>
              </a:rPr>
              <a:t>Dott. Mattia Rizzo - Dott.ssa Paola Pimpinella</a:t>
            </a:r>
          </a:p>
        </p:txBody>
      </p:sp>
    </p:spTree>
    <p:extLst>
      <p:ext uri="{BB962C8B-B14F-4D97-AF65-F5344CB8AC3E}">
        <p14:creationId xmlns:p14="http://schemas.microsoft.com/office/powerpoint/2010/main" val="355956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6390D709-0C63-4A77-AD83-6FF0FEFCB20D}"/>
              </a:ext>
            </a:extLst>
          </p:cNvPr>
          <p:cNvSpPr/>
          <p:nvPr/>
        </p:nvSpPr>
        <p:spPr>
          <a:xfrm>
            <a:off x="1130595" y="1413063"/>
            <a:ext cx="9930809" cy="4031873"/>
          </a:xfrm>
          <a:prstGeom prst="rect">
            <a:avLst/>
          </a:prstGeom>
        </p:spPr>
        <p:txBody>
          <a:bodyPr wrap="square">
            <a:spAutoFit/>
          </a:bodyPr>
          <a:lstStyle/>
          <a:p>
            <a:pPr algn="ctr">
              <a:buSzPct val="100000"/>
              <a:buFont typeface="Wingdings 3" panose="05040102010807070707" pitchFamily="18" charset="2"/>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POSIZIONE DOGANALE DELLA MERCE IMBARCATA</a:t>
            </a:r>
          </a:p>
          <a:p>
            <a:pPr algn="ctr">
              <a:buSzPct val="100000"/>
              <a:buFont typeface="Wingdings 3" panose="05040102010807070707" pitchFamily="18" charset="2"/>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FINO A MAGGIO 2016</a:t>
            </a:r>
          </a:p>
          <a:p>
            <a:pPr algn="ctr">
              <a:buSzPct val="100000"/>
              <a:buFont typeface="Wingdings 3" panose="05040102010807070707" pitchFamily="18" charset="2"/>
              <a:buNone/>
            </a:pPr>
            <a:endParaRPr lang="it-IT" altLang="it-IT" b="1" u="sng"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Le provviste di bordo erano considerate esportate ai sensi dell’art. 786 delle DAC (Reg. CEE 2454/93), dall’art. 161 del CDC (Reg. CEE 2913/92) e dall’ art. 254 del TULD.</a:t>
            </a: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Operava quindi una «presunzione di esportazione» per cui i prodotti imbarcati sia su navi battenti bandiera italiana sia comunitaria o extracomunitaria si ritenevano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usciti</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dallo Stato.</a:t>
            </a:r>
          </a:p>
        </p:txBody>
      </p:sp>
      <p:sp>
        <p:nvSpPr>
          <p:cNvPr id="3" name="Segnaposto data 2">
            <a:extLst>
              <a:ext uri="{FF2B5EF4-FFF2-40B4-BE49-F238E27FC236}">
                <a16:creationId xmlns:a16="http://schemas.microsoft.com/office/drawing/2014/main" xmlns="" id="{DA6C7818-B55F-4211-8E06-F474797B6FA2}"/>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81FB35AA-D877-47BF-8390-AA32E98BA7BA}"/>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872427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D8BF87FD-A6EB-4317-8363-50F4BF4487D8}"/>
              </a:ext>
            </a:extLst>
          </p:cNvPr>
          <p:cNvSpPr/>
          <p:nvPr/>
        </p:nvSpPr>
        <p:spPr>
          <a:xfrm>
            <a:off x="1364512" y="1817915"/>
            <a:ext cx="9462976" cy="2708434"/>
          </a:xfrm>
          <a:prstGeom prst="rect">
            <a:avLst/>
          </a:prstGeom>
        </p:spPr>
        <p:txBody>
          <a:bodyPr wrap="square">
            <a:spAutoFit/>
          </a:bodyPr>
          <a:lstStyle/>
          <a:p>
            <a:pPr algn="ctr">
              <a:buSzPct val="100000"/>
              <a:buFont typeface="Wingdings 3" panose="05040102010807070707" pitchFamily="18" charset="2"/>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POSIZIONE DOGANALE DELLA MERCE IMBARCATA</a:t>
            </a:r>
          </a:p>
          <a:p>
            <a:pPr algn="ctr">
              <a:buSzPct val="100000"/>
              <a:buFont typeface="Wingdings 3" panose="05040102010807070707" pitchFamily="18" charset="2"/>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DOPO MAGGIO 2016</a:t>
            </a:r>
          </a:p>
          <a:p>
            <a:pPr algn="just">
              <a:buSzPct val="100000"/>
              <a:buFont typeface="Wingdings 3" panose="05040102010807070707" pitchFamily="18" charset="2"/>
              <a:buNone/>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Con l’art. 269 del CDU – Reg. UE n. 952/2013, la fornitura delle dotazioni e delle provviste di bordo non è più considerata una esportazione.</a:t>
            </a:r>
          </a:p>
        </p:txBody>
      </p:sp>
      <p:sp>
        <p:nvSpPr>
          <p:cNvPr id="3" name="Segnaposto data 2">
            <a:extLst>
              <a:ext uri="{FF2B5EF4-FFF2-40B4-BE49-F238E27FC236}">
                <a16:creationId xmlns:a16="http://schemas.microsoft.com/office/drawing/2014/main" xmlns="" id="{BED2CDD6-71D2-41CE-A6C8-0FC4AA918076}"/>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389D818E-7779-438F-A22C-33CCAFB52AF3}"/>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178469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B2F659-B851-4C5B-ADDB-8424977FEAB3}"/>
              </a:ext>
            </a:extLst>
          </p:cNvPr>
          <p:cNvSpPr/>
          <p:nvPr/>
        </p:nvSpPr>
        <p:spPr>
          <a:xfrm>
            <a:off x="680483" y="274290"/>
            <a:ext cx="10845209" cy="5724644"/>
          </a:xfrm>
          <a:prstGeom prst="rect">
            <a:avLst/>
          </a:prstGeom>
        </p:spPr>
        <p:txBody>
          <a:bodyPr wrap="square">
            <a:spAutoFit/>
          </a:bodyPr>
          <a:lstStyle/>
          <a:p>
            <a:pPr algn="ctr">
              <a:buSzPct val="100000"/>
              <a:buFont typeface="Wingdings 3" panose="05040102010807070707" pitchFamily="18" charset="2"/>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NOVITA’</a:t>
            </a:r>
          </a:p>
          <a:p>
            <a:pPr algn="ctr">
              <a:buSzPct val="100000"/>
              <a:buFont typeface="Wingdings 3" panose="05040102010807070707" pitchFamily="18" charset="2"/>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 Art. 269 del CDU – Reg. UE n. 952/2013</a:t>
            </a:r>
          </a:p>
          <a:p>
            <a:pPr algn="ctr">
              <a:buSzPct val="100000"/>
              <a:buFont typeface="Wingdings 3" panose="05040102010807070707" pitchFamily="18" charset="2"/>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Esportazione di merci </a:t>
            </a:r>
            <a:r>
              <a:rPr lang="it-IT" altLang="it-IT" sz="2600" b="1" dirty="0" err="1">
                <a:solidFill>
                  <a:srgbClr val="002060"/>
                </a:solidFill>
                <a:latin typeface="Garamond" panose="02020404030301010803" pitchFamily="18" charset="0"/>
                <a:ea typeface="Calibri" panose="020F0502020204030204" pitchFamily="34" charset="0"/>
                <a:cs typeface="Arial" panose="020B0604020202020204" pitchFamily="34" charset="0"/>
              </a:rPr>
              <a:t>unionali</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buSzPct val="100000"/>
              <a:buFont typeface="Wingdings 3" panose="05040102010807070707" pitchFamily="18" charset="2"/>
              <a:buNone/>
            </a:pPr>
            <a:endParaRPr lang="it-IT" altLang="it-IT" sz="20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L’art. 269 del CDU  prevede tale esclusione al comma 2, lettera c): </a:t>
            </a: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1. Le merci </a:t>
            </a:r>
            <a:r>
              <a:rPr lang="it-IT" altLang="it-IT" sz="2400" b="1" dirty="0" err="1">
                <a:solidFill>
                  <a:srgbClr val="002060"/>
                </a:solidFill>
                <a:latin typeface="Garamond" panose="02020404030301010803" pitchFamily="18" charset="0"/>
                <a:ea typeface="Calibri" panose="020F0502020204030204" pitchFamily="34" charset="0"/>
                <a:cs typeface="Arial" panose="020B0604020202020204" pitchFamily="34" charset="0"/>
              </a:rPr>
              <a:t>unionali</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che devono uscire dal territorio doganale dell'Unione sono vincolate al regime di esportazione.</a:t>
            </a: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2. Il paragrafo 1 non si applica alle seguenti merci </a:t>
            </a:r>
            <a:r>
              <a:rPr lang="it-IT" altLang="it-IT" sz="2400" b="1" dirty="0" err="1">
                <a:solidFill>
                  <a:srgbClr val="002060"/>
                </a:solidFill>
                <a:latin typeface="Garamond" panose="02020404030301010803" pitchFamily="18" charset="0"/>
                <a:ea typeface="Calibri" panose="020F0502020204030204" pitchFamily="34" charset="0"/>
                <a:cs typeface="Arial" panose="020B0604020202020204" pitchFamily="34" charset="0"/>
              </a:rPr>
              <a:t>unionali</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r>
              <a:rPr lang="it-IT" altLang="it-IT" sz="2400" b="1" i="1" dirty="0">
                <a:solidFill>
                  <a:srgbClr val="002060"/>
                </a:solidFill>
                <a:latin typeface="Garamond" panose="02020404030301010803" pitchFamily="18" charset="0"/>
                <a:ea typeface="Calibri" panose="020F0502020204030204" pitchFamily="34" charset="0"/>
                <a:cs typeface="Arial" panose="020B0604020202020204" pitchFamily="34" charset="0"/>
              </a:rPr>
              <a:t>omissis</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c) merci fornite, esenti da IVA o da accise, come approvvigionamento di aeromobili o navi, indipendentemente dalla destinazione dell'aeromobile o della nave, per cui è necessaria una prova di tale approvvigionamento;</a:t>
            </a: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r>
              <a:rPr lang="it-IT" altLang="it-IT" sz="2400" b="1" i="1" dirty="0">
                <a:solidFill>
                  <a:srgbClr val="002060"/>
                </a:solidFill>
                <a:latin typeface="Garamond" panose="02020404030301010803" pitchFamily="18" charset="0"/>
                <a:ea typeface="Calibri" panose="020F0502020204030204" pitchFamily="34" charset="0"/>
                <a:cs typeface="Arial" panose="020B0604020202020204" pitchFamily="34" charset="0"/>
              </a:rPr>
              <a:t>omissis</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3. Le formalità concernenti la dichiarazione in dogana all'esportazione di cui alla normativa doganale si applicano ai casi di cui al paragrafo 2, lettere a), b) e c).</a:t>
            </a:r>
          </a:p>
        </p:txBody>
      </p:sp>
      <p:sp>
        <p:nvSpPr>
          <p:cNvPr id="3" name="Segnaposto data 2">
            <a:extLst>
              <a:ext uri="{FF2B5EF4-FFF2-40B4-BE49-F238E27FC236}">
                <a16:creationId xmlns:a16="http://schemas.microsoft.com/office/drawing/2014/main" xmlns="" id="{DE7E4443-8CE0-4157-B067-AE922BDB7C5C}"/>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295BAE8E-88BC-4C21-90AD-7312580667A5}"/>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795556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C7E6246-02A4-4DD3-849F-C7FD91F48D5B}"/>
              </a:ext>
            </a:extLst>
          </p:cNvPr>
          <p:cNvSpPr/>
          <p:nvPr/>
        </p:nvSpPr>
        <p:spPr>
          <a:xfrm>
            <a:off x="1290084" y="378084"/>
            <a:ext cx="9611832" cy="5293757"/>
          </a:xfrm>
          <a:prstGeom prst="rect">
            <a:avLst/>
          </a:prstGeom>
        </p:spPr>
        <p:txBody>
          <a:bodyPr wrap="square">
            <a:spAutoFit/>
          </a:bodyPr>
          <a:lstStyle/>
          <a:p>
            <a:pPr algn="just">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Nonostante </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la cessione di provviste o dotazioni di bordo non sia più considerata una esportazione dal punto di vista doganale, lo stesso codice unionale all’art. 269, 3° comma ha previsto «le formalità concernenti la dichiarazione in dogana all'esportazione» come prova di imbarco o  approvvigionamento. </a:t>
            </a:r>
          </a:p>
          <a:p>
            <a:pPr algn="just">
              <a:buSzPct val="100000"/>
              <a:buFont typeface="Wingdings 3" panose="05040102010807070707" pitchFamily="18" charset="2"/>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Il fatto che il legislatore comunitario non consideri più l’approvvigionamento di provviste e dotazioni di bordo come esportazioni dal punto di vista doganale non pare aver mutato la loro condizione di merce «considerata uscita» dal territorio dello Stato. </a:t>
            </a: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EFE77CCF-75EA-4F06-A6F7-E381E1FE0C1D}"/>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09A560B5-38BA-49D0-8AC9-05E0A41B856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893554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C7E6246-02A4-4DD3-849F-C7FD91F48D5B}"/>
              </a:ext>
            </a:extLst>
          </p:cNvPr>
          <p:cNvSpPr/>
          <p:nvPr/>
        </p:nvSpPr>
        <p:spPr>
          <a:xfrm>
            <a:off x="1290084" y="378084"/>
            <a:ext cx="9611832" cy="3293209"/>
          </a:xfrm>
          <a:prstGeom prst="rect">
            <a:avLst/>
          </a:prstGeom>
        </p:spPr>
        <p:txBody>
          <a:bodyPr wrap="square">
            <a:spAutoFit/>
          </a:bodyPr>
          <a:lstStyle/>
          <a:p>
            <a:pPr algn="just">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endPar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Per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ora, nessuna modifica è stata  apportata al TULD in relazione agli artt. </a:t>
            </a:r>
            <a:r>
              <a:rPr lang="it-IT" altLang="it-IT" sz="26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254-255-260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(per le provviste di bordo) ed agli artt. </a:t>
            </a:r>
            <a:r>
              <a:rPr lang="it-IT" altLang="it-IT" sz="26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269-270-271-272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(per le dotazioni di bordo</a:t>
            </a:r>
            <a:r>
              <a:rPr lang="it-IT" altLang="it-IT" sz="2600" b="1" u="sng" dirty="0" smtClean="0">
                <a:solidFill>
                  <a:srgbClr val="002060"/>
                </a:solidFill>
                <a:latin typeface="Garamond" panose="02020404030301010803" pitchFamily="18" charset="0"/>
                <a:ea typeface="Calibri" panose="020F0502020204030204" pitchFamily="34" charset="0"/>
                <a:cs typeface="Arial" panose="020B0604020202020204" pitchFamily="34" charset="0"/>
              </a:rPr>
              <a:t>) che dovrannno essere rivisti.</a:t>
            </a:r>
            <a:endPar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
        <p:nvSpPr>
          <p:cNvPr id="3" name="Segnaposto data 2">
            <a:extLst>
              <a:ext uri="{FF2B5EF4-FFF2-40B4-BE49-F238E27FC236}">
                <a16:creationId xmlns:a16="http://schemas.microsoft.com/office/drawing/2014/main" xmlns="" id="{EFE77CCF-75EA-4F06-A6F7-E381E1FE0C1D}"/>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09A560B5-38BA-49D0-8AC9-05E0A41B856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874207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0F92398-19B1-4D50-97FC-2DF10C1A5DF9}"/>
              </a:ext>
            </a:extLst>
          </p:cNvPr>
          <p:cNvSpPr/>
          <p:nvPr/>
        </p:nvSpPr>
        <p:spPr>
          <a:xfrm>
            <a:off x="1041991" y="869683"/>
            <a:ext cx="9675628" cy="4585871"/>
          </a:xfrm>
          <a:prstGeom prst="rect">
            <a:avLst/>
          </a:prstGeom>
        </p:spPr>
        <p:txBody>
          <a:bodyPr wrap="square">
            <a:spAutoFit/>
          </a:bodyPr>
          <a:lstStyle/>
          <a:p>
            <a:pPr algn="ctr">
              <a:spcBef>
                <a:spcPct val="0"/>
              </a:spcBef>
              <a:buClrTx/>
              <a:buSzTx/>
              <a:buFontTx/>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RISOLUZIONE N. 1/D – N. 69/E DEL 13/06/2017</a:t>
            </a:r>
          </a:p>
          <a:p>
            <a:pPr algn="ctr">
              <a:spcBef>
                <a:spcPct val="0"/>
              </a:spcBef>
              <a:buClrTx/>
              <a:buSzTx/>
              <a:buFontTx/>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AGENZIA DELLE DOGANE E DEI MONOPOLI - AGENZIA DELLE ENTRATE  </a:t>
            </a:r>
          </a:p>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(Operazioni di approvvigionamento di prodotti energetici. </a:t>
            </a:r>
          </a:p>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Art. 269 Reg. (UE) n. 952/2013 e art. 8 bis DPR 633/72)</a:t>
            </a:r>
          </a:p>
          <a:p>
            <a:pPr algn="ctr">
              <a:spcBef>
                <a:spcPct val="0"/>
              </a:spcBef>
              <a:buClrTx/>
              <a:buSzTx/>
              <a:buFontTx/>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Questa risoluzione congiunta, nel punto 1) - Formalità doganali da espletare per l’approvvigionamento di prodotti energetici destinati alle navi – fa riferimento all’art. 269 del Reg.(UE) n. 952/2013 e ribadisce che l’operazione in questione non è da considerare una esportazione anche se devono essere svolte le formalità doganali.</a:t>
            </a:r>
          </a:p>
        </p:txBody>
      </p:sp>
      <p:sp>
        <p:nvSpPr>
          <p:cNvPr id="3" name="Segnaposto data 2">
            <a:extLst>
              <a:ext uri="{FF2B5EF4-FFF2-40B4-BE49-F238E27FC236}">
                <a16:creationId xmlns:a16="http://schemas.microsoft.com/office/drawing/2014/main" xmlns="" id="{47727EE3-0398-477C-B2BA-FB56FE891CEF}"/>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3191B321-CE15-42AE-9B71-D47B988040E1}"/>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7727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4D76FBC6-9051-4029-A278-C75D53A9BD78}"/>
              </a:ext>
            </a:extLst>
          </p:cNvPr>
          <p:cNvSpPr/>
          <p:nvPr/>
        </p:nvSpPr>
        <p:spPr>
          <a:xfrm>
            <a:off x="960474" y="262799"/>
            <a:ext cx="10271051" cy="5786199"/>
          </a:xfrm>
          <a:prstGeom prst="rect">
            <a:avLst/>
          </a:prstGeom>
        </p:spPr>
        <p:txBody>
          <a:bodyPr wrap="square">
            <a:spAutoFit/>
          </a:bodyPr>
          <a:lstStyle/>
          <a:p>
            <a:pPr algn="ctr">
              <a:spcBef>
                <a:spcPct val="0"/>
              </a:spcBef>
              <a:buClrTx/>
              <a:buSzTx/>
              <a:buFontTx/>
              <a:buNone/>
              <a:defRPr/>
            </a:pPr>
            <a:r>
              <a:rPr lang="it-IT" altLang="it-IT" sz="2700" b="1" dirty="0">
                <a:solidFill>
                  <a:srgbClr val="002060"/>
                </a:solidFill>
                <a:latin typeface="Garamond" panose="02020404030301010803" pitchFamily="18" charset="0"/>
                <a:ea typeface="Calibri" pitchFamily="34" charset="0"/>
                <a:cs typeface="Arial" pitchFamily="34" charset="0"/>
              </a:rPr>
              <a:t>RISOLUZIONE N. 1/D – N. 69/E DEL 13/06/2017</a:t>
            </a:r>
          </a:p>
          <a:p>
            <a:pPr algn="ctr">
              <a:spcBef>
                <a:spcPct val="0"/>
              </a:spcBef>
              <a:buClrTx/>
              <a:buSzTx/>
              <a:buFontTx/>
              <a:buNone/>
              <a:defRPr/>
            </a:pPr>
            <a:r>
              <a:rPr lang="it-IT" altLang="it-IT" sz="2700" b="1" dirty="0">
                <a:solidFill>
                  <a:srgbClr val="002060"/>
                </a:solidFill>
                <a:latin typeface="Garamond" panose="02020404030301010803" pitchFamily="18" charset="0"/>
                <a:ea typeface="Calibri" pitchFamily="34" charset="0"/>
                <a:cs typeface="Arial" pitchFamily="34" charset="0"/>
              </a:rPr>
              <a:t>AGENZIA DELLE DOGANE E DEI MONOPOLI - AGENZIA DELLE ENTRATE  </a:t>
            </a:r>
          </a:p>
          <a:p>
            <a:pPr algn="ctr">
              <a:spcBef>
                <a:spcPct val="0"/>
              </a:spcBef>
              <a:buClrTx/>
              <a:buSzTx/>
              <a:buFontTx/>
              <a:buNone/>
              <a:defRPr/>
            </a:pPr>
            <a:r>
              <a:rPr lang="it-IT" altLang="it-IT" sz="2600" b="1" dirty="0">
                <a:solidFill>
                  <a:srgbClr val="002060"/>
                </a:solidFill>
                <a:latin typeface="Garamond" panose="02020404030301010803" pitchFamily="18" charset="0"/>
                <a:ea typeface="Calibri" pitchFamily="34" charset="0"/>
                <a:cs typeface="Arial" pitchFamily="34" charset="0"/>
              </a:rPr>
              <a:t>(Operazioni di approvvigionamento di prodotti energetici. </a:t>
            </a:r>
          </a:p>
          <a:p>
            <a:pPr algn="ctr">
              <a:spcBef>
                <a:spcPct val="0"/>
              </a:spcBef>
              <a:buClrTx/>
              <a:buSzTx/>
              <a:buFontTx/>
              <a:buNone/>
              <a:defRPr/>
            </a:pPr>
            <a:r>
              <a:rPr lang="it-IT" altLang="it-IT" sz="2600" b="1" dirty="0">
                <a:solidFill>
                  <a:srgbClr val="002060"/>
                </a:solidFill>
                <a:latin typeface="Garamond" panose="02020404030301010803" pitchFamily="18" charset="0"/>
                <a:ea typeface="Calibri" pitchFamily="34" charset="0"/>
                <a:cs typeface="Arial" pitchFamily="34" charset="0"/>
              </a:rPr>
              <a:t>Art. 269 Reg. (UE) n. 952/2013 e art. 8 bis DPR 633/72)</a:t>
            </a:r>
          </a:p>
          <a:p>
            <a:pPr algn="ctr">
              <a:spcBef>
                <a:spcPct val="0"/>
              </a:spcBef>
              <a:buClrTx/>
              <a:buSzTx/>
              <a:buFontTx/>
              <a:buNone/>
              <a:defRPr/>
            </a:pPr>
            <a:endParaRPr lang="it-IT" altLang="it-IT" sz="2600" b="1" dirty="0">
              <a:solidFill>
                <a:srgbClr val="002060"/>
              </a:solidFill>
              <a:latin typeface="Garamond" panose="02020404030301010803" pitchFamily="18" charset="0"/>
              <a:ea typeface="Calibri" pitchFamily="34" charset="0"/>
              <a:cs typeface="Arial" pitchFamily="34" charset="0"/>
            </a:endParaRPr>
          </a:p>
          <a:p>
            <a:pPr algn="just">
              <a:spcBef>
                <a:spcPct val="0"/>
              </a:spcBef>
              <a:buClrTx/>
              <a:buSzTx/>
              <a:buFontTx/>
              <a:buNone/>
              <a:defRPr/>
            </a:pPr>
            <a:r>
              <a:rPr lang="it-IT" altLang="it-IT" sz="2600" b="1" dirty="0">
                <a:solidFill>
                  <a:srgbClr val="002060"/>
                </a:solidFill>
                <a:latin typeface="Garamond" panose="02020404030301010803" pitchFamily="18" charset="0"/>
                <a:ea typeface="Calibri" pitchFamily="34" charset="0"/>
                <a:cs typeface="Arial" pitchFamily="34" charset="0"/>
              </a:rPr>
              <a:t>Poiché l’art. 269 ha escluso il regime dell’esportazione per le forniture in esenzione ma ne richiede solo le formalità doganali per provare l’avvenuto approvvigionamento si conclude che :</a:t>
            </a:r>
          </a:p>
          <a:p>
            <a:pPr marL="342900" indent="-342900" algn="just">
              <a:spcBef>
                <a:spcPct val="0"/>
              </a:spcBef>
              <a:buClrTx/>
              <a:buSzTx/>
              <a:buFontTx/>
              <a:buChar char="-"/>
              <a:defRPr/>
            </a:pPr>
            <a:r>
              <a:rPr lang="it-IT" altLang="it-IT" sz="2600" b="1" dirty="0">
                <a:solidFill>
                  <a:srgbClr val="002060"/>
                </a:solidFill>
                <a:latin typeface="Garamond" panose="02020404030301010803" pitchFamily="18" charset="0"/>
                <a:ea typeface="Calibri" pitchFamily="34" charset="0"/>
                <a:cs typeface="Arial" pitchFamily="34" charset="0"/>
              </a:rPr>
              <a:t>per le imbarcazione extra UE e/o per la navigazione extra UE, si procede con la presentazione del DAU;</a:t>
            </a:r>
          </a:p>
          <a:p>
            <a:pPr marL="342900" indent="-342900" algn="just">
              <a:spcBef>
                <a:spcPct val="0"/>
              </a:spcBef>
              <a:buClrTx/>
              <a:buSzTx/>
              <a:buFontTx/>
              <a:buChar char="-"/>
              <a:defRPr/>
            </a:pPr>
            <a:r>
              <a:rPr lang="it-IT" altLang="it-IT" sz="2600" b="1" dirty="0">
                <a:solidFill>
                  <a:srgbClr val="002060"/>
                </a:solidFill>
                <a:latin typeface="Garamond" panose="02020404030301010803" pitchFamily="18" charset="0"/>
                <a:ea typeface="Calibri" pitchFamily="34" charset="0"/>
                <a:cs typeface="Arial" pitchFamily="34" charset="0"/>
              </a:rPr>
              <a:t>per le imbarcazioni italiane ed </a:t>
            </a:r>
            <a:r>
              <a:rPr lang="it-IT" altLang="it-IT" sz="2600" b="1" dirty="0" err="1">
                <a:solidFill>
                  <a:srgbClr val="002060"/>
                </a:solidFill>
                <a:latin typeface="Garamond" panose="02020404030301010803" pitchFamily="18" charset="0"/>
                <a:ea typeface="Calibri" pitchFamily="34" charset="0"/>
                <a:cs typeface="Arial" pitchFamily="34" charset="0"/>
              </a:rPr>
              <a:t>unionali</a:t>
            </a:r>
            <a:r>
              <a:rPr lang="it-IT" altLang="it-IT" sz="2600" b="1" dirty="0">
                <a:solidFill>
                  <a:srgbClr val="002060"/>
                </a:solidFill>
                <a:latin typeface="Garamond" panose="02020404030301010803" pitchFamily="18" charset="0"/>
                <a:ea typeface="Calibri" pitchFamily="34" charset="0"/>
                <a:cs typeface="Arial" pitchFamily="34" charset="0"/>
              </a:rPr>
              <a:t>, nell’ambito del D.M. n. 225/15, per la navigazione nelle acque territoriali italiane od </a:t>
            </a:r>
            <a:r>
              <a:rPr lang="it-IT" altLang="it-IT" sz="2600" b="1" dirty="0" err="1">
                <a:solidFill>
                  <a:srgbClr val="002060"/>
                </a:solidFill>
                <a:latin typeface="Garamond" panose="02020404030301010803" pitchFamily="18" charset="0"/>
                <a:ea typeface="Calibri" pitchFamily="34" charset="0"/>
                <a:cs typeface="Arial" pitchFamily="34" charset="0"/>
              </a:rPr>
              <a:t>unionali</a:t>
            </a:r>
            <a:r>
              <a:rPr lang="it-IT" altLang="it-IT" sz="2600" b="1" dirty="0">
                <a:solidFill>
                  <a:srgbClr val="002060"/>
                </a:solidFill>
                <a:latin typeface="Garamond" panose="02020404030301010803" pitchFamily="18" charset="0"/>
                <a:ea typeface="Calibri" pitchFamily="34" charset="0"/>
                <a:cs typeface="Arial" pitchFamily="34" charset="0"/>
              </a:rPr>
              <a:t>, si procede con l’emissione del DAS e memorandum d’imbarco. </a:t>
            </a:r>
          </a:p>
        </p:txBody>
      </p:sp>
      <p:sp>
        <p:nvSpPr>
          <p:cNvPr id="3" name="Segnaposto data 2">
            <a:extLst>
              <a:ext uri="{FF2B5EF4-FFF2-40B4-BE49-F238E27FC236}">
                <a16:creationId xmlns:a16="http://schemas.microsoft.com/office/drawing/2014/main" xmlns="" id="{20CB04F5-EBDE-4214-B2F8-C03FEABFFA32}"/>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6945A73A-EDE4-4C65-878A-30E2436486E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783739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B7A3285E-FE44-4FE9-9D8D-4B5044DED111}"/>
              </a:ext>
            </a:extLst>
          </p:cNvPr>
          <p:cNvSpPr txBox="1">
            <a:spLocks noChangeArrowheads="1"/>
          </p:cNvSpPr>
          <p:nvPr/>
        </p:nvSpPr>
        <p:spPr bwMode="auto">
          <a:xfrm>
            <a:off x="1683489" y="1039517"/>
            <a:ext cx="8825022"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it-IT" altLang="it-IT" sz="2800" b="1" dirty="0">
                <a:solidFill>
                  <a:srgbClr val="002060"/>
                </a:solidFill>
                <a:latin typeface="Garamond" panose="02020404030301010803" pitchFamily="18" charset="0"/>
                <a:cs typeface="Arial" panose="020B0604020202020204" pitchFamily="34" charset="0"/>
              </a:rPr>
              <a:t>Art. 262 DEL TULD «NAVI ED AEROMOBILI STRANIERI. RECIPROCITA’ DI TRATTAMENTO»</a:t>
            </a:r>
          </a:p>
          <a:p>
            <a:pPr algn="just"/>
            <a:endParaRPr lang="it-IT" altLang="it-IT" sz="2200" b="1" dirty="0">
              <a:solidFill>
                <a:srgbClr val="002060"/>
              </a:solidFill>
              <a:latin typeface="Garamond" panose="02020404030301010803" pitchFamily="18" charset="0"/>
              <a:cs typeface="Arial" panose="020B0604020202020204" pitchFamily="34" charset="0"/>
            </a:endParaRPr>
          </a:p>
          <a:p>
            <a:pPr algn="just"/>
            <a:r>
              <a:rPr lang="it-IT" altLang="it-IT" sz="2600" b="1" dirty="0">
                <a:solidFill>
                  <a:srgbClr val="002060"/>
                </a:solidFill>
                <a:latin typeface="Garamond" panose="02020404030301010803" pitchFamily="18" charset="0"/>
                <a:cs typeface="Arial" panose="020B0604020202020204" pitchFamily="34" charset="0"/>
              </a:rPr>
              <a:t>«Il Ministero per le Finanze, con proprio decreto ….</a:t>
            </a:r>
            <a:r>
              <a:rPr lang="it-IT" altLang="it-IT" sz="2600" b="1" i="1" dirty="0">
                <a:solidFill>
                  <a:srgbClr val="002060"/>
                </a:solidFill>
                <a:latin typeface="Garamond" panose="02020404030301010803" pitchFamily="18" charset="0"/>
                <a:cs typeface="Arial" panose="020B0604020202020204" pitchFamily="34" charset="0"/>
              </a:rPr>
              <a:t>omissis</a:t>
            </a:r>
            <a:r>
              <a:rPr lang="it-IT" altLang="it-IT" sz="2600" b="1" dirty="0">
                <a:solidFill>
                  <a:srgbClr val="002060"/>
                </a:solidFill>
                <a:latin typeface="Garamond" panose="02020404030301010803" pitchFamily="18" charset="0"/>
                <a:cs typeface="Arial" panose="020B0604020202020204" pitchFamily="34" charset="0"/>
              </a:rPr>
              <a:t>….., può stabilire che le singole agevolazioni previste negli artt. 253, 254, 257 e 258 non sono applicabili nei confronti delle navi o degli aeromobili battenti la bandiera di altri Stati, qualora risulti che detti Stati non accordano nei propri porti o aeroporti uguale trattamento alle navi od agli aeromobili italiani della stessa specie.»</a:t>
            </a:r>
            <a:endParaRPr lang="it-IT" altLang="it-IT" sz="2600" b="1" u="sng"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E4E4389E-85EB-44A3-A64C-3D1FB461CF38}"/>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02319421-02AA-424D-BE53-B182378AE08C}"/>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45319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0DB1DF61-EF45-4C35-B761-2B94BA0555A7}"/>
              </a:ext>
            </a:extLst>
          </p:cNvPr>
          <p:cNvSpPr/>
          <p:nvPr/>
        </p:nvSpPr>
        <p:spPr>
          <a:xfrm>
            <a:off x="1878418" y="2458944"/>
            <a:ext cx="8435163" cy="954107"/>
          </a:xfrm>
          <a:prstGeom prst="rect">
            <a:avLst/>
          </a:prstGeom>
        </p:spPr>
        <p:txBody>
          <a:bodyPr wrap="square">
            <a:spAutoFit/>
          </a:bodyPr>
          <a:lstStyle/>
          <a:p>
            <a:pPr algn="ctr"/>
            <a:r>
              <a:rPr lang="it-IT" altLang="it-IT" sz="2800" b="1" dirty="0">
                <a:solidFill>
                  <a:srgbClr val="002060"/>
                </a:solidFill>
                <a:latin typeface="Garamond" panose="02020404030301010803" pitchFamily="18" charset="0"/>
                <a:cs typeface="Arial" panose="020B0604020202020204" pitchFamily="34" charset="0"/>
              </a:rPr>
              <a:t>LE DOTAZIONI DI BORDO </a:t>
            </a:r>
          </a:p>
          <a:p>
            <a:pPr algn="ctr"/>
            <a:r>
              <a:rPr lang="it-IT" altLang="it-IT" sz="2800" b="1" dirty="0">
                <a:solidFill>
                  <a:srgbClr val="002060"/>
                </a:solidFill>
                <a:latin typeface="Garamond" panose="02020404030301010803" pitchFamily="18" charset="0"/>
                <a:cs typeface="Arial" panose="020B0604020202020204" pitchFamily="34" charset="0"/>
              </a:rPr>
              <a:t>NEL TESTO UNICO DELLE LEGGI DOGANALI</a:t>
            </a:r>
          </a:p>
        </p:txBody>
      </p:sp>
      <p:sp>
        <p:nvSpPr>
          <p:cNvPr id="3" name="Segnaposto data 2">
            <a:extLst>
              <a:ext uri="{FF2B5EF4-FFF2-40B4-BE49-F238E27FC236}">
                <a16:creationId xmlns:a16="http://schemas.microsoft.com/office/drawing/2014/main" xmlns="" id="{DF5A6176-4F5B-40B8-82EE-E8B9C20A4697}"/>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E3D976F-5697-4E3F-B6B8-101CA13BE550}"/>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961503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664308A1-AF75-46F0-BA9D-B4DA4E11656B}"/>
              </a:ext>
            </a:extLst>
          </p:cNvPr>
          <p:cNvSpPr/>
          <p:nvPr/>
        </p:nvSpPr>
        <p:spPr>
          <a:xfrm>
            <a:off x="1360967" y="954743"/>
            <a:ext cx="9824483" cy="3323987"/>
          </a:xfrm>
          <a:prstGeom prst="rect">
            <a:avLst/>
          </a:prstGeom>
        </p:spPr>
        <p:txBody>
          <a:bodyPr wrap="square">
            <a:spAutoFit/>
          </a:bodyPr>
          <a:lstStyle/>
          <a:p>
            <a:pPr algn="ctr"/>
            <a:endParaRPr lang="it-IT" altLang="it-IT" sz="2800" b="1" dirty="0" smtClean="0">
              <a:solidFill>
                <a:srgbClr val="002060"/>
              </a:solidFill>
              <a:latin typeface="Garamond" panose="02020404030301010803" pitchFamily="18" charset="0"/>
              <a:cs typeface="Arial" panose="020B0604020202020204" pitchFamily="34" charset="0"/>
            </a:endParaRPr>
          </a:p>
          <a:p>
            <a:pPr algn="ctr"/>
            <a:endParaRPr lang="it-IT" altLang="it-IT" sz="2800" b="1" dirty="0">
              <a:solidFill>
                <a:srgbClr val="002060"/>
              </a:solidFill>
              <a:latin typeface="Garamond" panose="02020404030301010803" pitchFamily="18" charset="0"/>
              <a:cs typeface="Arial" panose="020B0604020202020204" pitchFamily="34" charset="0"/>
            </a:endParaRPr>
          </a:p>
          <a:p>
            <a:pPr algn="ctr"/>
            <a:r>
              <a:rPr lang="it-IT" altLang="it-IT" sz="2800" b="1" dirty="0" smtClean="0">
                <a:solidFill>
                  <a:srgbClr val="002060"/>
                </a:solidFill>
                <a:latin typeface="Garamond" panose="02020404030301010803" pitchFamily="18" charset="0"/>
                <a:cs typeface="Arial" panose="020B0604020202020204" pitchFamily="34" charset="0"/>
              </a:rPr>
              <a:t>Art</a:t>
            </a:r>
            <a:r>
              <a:rPr lang="it-IT" altLang="it-IT" sz="2800" b="1" dirty="0">
                <a:solidFill>
                  <a:srgbClr val="002060"/>
                </a:solidFill>
                <a:latin typeface="Garamond" panose="02020404030301010803" pitchFamily="18" charset="0"/>
                <a:cs typeface="Arial" panose="020B0604020202020204" pitchFamily="34" charset="0"/>
              </a:rPr>
              <a:t>. </a:t>
            </a:r>
            <a:r>
              <a:rPr lang="it-IT" altLang="it-IT" sz="2800" b="1" dirty="0" smtClean="0">
                <a:solidFill>
                  <a:srgbClr val="002060"/>
                </a:solidFill>
                <a:latin typeface="Garamond" panose="02020404030301010803" pitchFamily="18" charset="0"/>
                <a:cs typeface="Arial" panose="020B0604020202020204" pitchFamily="34" charset="0"/>
              </a:rPr>
              <a:t>269 - 270 -271 – 272 DEL TULD</a:t>
            </a:r>
          </a:p>
          <a:p>
            <a:pPr algn="ctr"/>
            <a:endParaRPr lang="it-IT" altLang="it-IT" sz="2800" b="1" dirty="0">
              <a:solidFill>
                <a:srgbClr val="002060"/>
              </a:solidFill>
              <a:latin typeface="Garamond" panose="02020404030301010803" pitchFamily="18" charset="0"/>
              <a:cs typeface="Arial" panose="020B0604020202020204" pitchFamily="34" charset="0"/>
            </a:endParaRPr>
          </a:p>
          <a:p>
            <a:pPr algn="ctr"/>
            <a:endParaRPr lang="it-IT" altLang="it-IT" sz="2800" b="1" dirty="0" smtClean="0">
              <a:solidFill>
                <a:srgbClr val="002060"/>
              </a:solidFill>
              <a:latin typeface="Garamond" panose="02020404030301010803" pitchFamily="18" charset="0"/>
              <a:cs typeface="Arial" panose="020B0604020202020204" pitchFamily="34" charset="0"/>
            </a:endParaRPr>
          </a:p>
          <a:p>
            <a:pPr algn="ctr"/>
            <a:endParaRPr lang="it-IT" altLang="it-IT" b="1" dirty="0">
              <a:solidFill>
                <a:srgbClr val="002060"/>
              </a:solidFill>
              <a:latin typeface="Garamond" panose="02020404030301010803" pitchFamily="18" charset="0"/>
              <a:cs typeface="Arial" panose="020B0604020202020204" pitchFamily="34" charset="0"/>
            </a:endParaRPr>
          </a:p>
          <a:p>
            <a:pPr algn="just"/>
            <a:r>
              <a:rPr lang="it-IT" altLang="it-IT" sz="2600" b="1" dirty="0" smtClean="0">
                <a:solidFill>
                  <a:srgbClr val="002060"/>
                </a:solidFill>
                <a:latin typeface="Garamond" panose="02020404030301010803" pitchFamily="18" charset="0"/>
                <a:cs typeface="Arial" panose="020B0604020202020204" pitchFamily="34" charset="0"/>
              </a:rPr>
              <a:t>Alla luce dell’articolo 269 del Codice doganale unionale questi articoli dovranno essere rivalutati.»</a:t>
            </a:r>
            <a:endParaRPr lang="it-IT" altLang="it-IT" sz="26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51A86DCA-7F02-4C07-92DC-B31A1B9755BE}"/>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A4B0B31-0B79-418C-B20C-C1CB32C9F25A}"/>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894888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a:extLst>
              <a:ext uri="{FF2B5EF4-FFF2-40B4-BE49-F238E27FC236}">
                <a16:creationId xmlns:a16="http://schemas.microsoft.com/office/drawing/2014/main" xmlns="" id="{04D99C90-A5E5-4995-ACB9-458739FCCABC}"/>
              </a:ext>
            </a:extLst>
          </p:cNvPr>
          <p:cNvSpPr>
            <a:spLocks noGrp="1"/>
          </p:cNvSpPr>
          <p:nvPr>
            <p:ph type="dt" sz="half" idx="10"/>
          </p:nvPr>
        </p:nvSpPr>
        <p:spPr/>
        <p:txBody>
          <a:bodyPr/>
          <a:lstStyle>
            <a:lvl1pPr>
              <a:defRPr>
                <a:latin typeface="Helvetica LT Std Cond" panose="020B0506020202030204" pitchFamily="34" charset="0"/>
              </a:defRPr>
            </a:lvl1pPr>
          </a:lstStyle>
          <a:p>
            <a:r>
              <a:rPr lang="it-IT" sz="1050" dirty="0">
                <a:latin typeface="Garamond" panose="02020404030301010803" pitchFamily="18" charset="0"/>
              </a:rPr>
              <a:t>29/09/2020</a:t>
            </a:r>
            <a:endParaRPr lang="en-US" sz="1050" dirty="0">
              <a:latin typeface="Garamond" panose="02020404030301010803" pitchFamily="18" charset="0"/>
            </a:endParaRPr>
          </a:p>
        </p:txBody>
      </p:sp>
      <p:sp>
        <p:nvSpPr>
          <p:cNvPr id="5" name="Footer Placeholder 4">
            <a:extLst>
              <a:ext uri="{FF2B5EF4-FFF2-40B4-BE49-F238E27FC236}">
                <a16:creationId xmlns:a16="http://schemas.microsoft.com/office/drawing/2014/main" xmlns="" id="{53B3F5E8-896E-478A-8FCA-398E5D551923}"/>
              </a:ext>
            </a:extLst>
          </p:cNvPr>
          <p:cNvSpPr>
            <a:spLocks noGrp="1"/>
          </p:cNvSpPr>
          <p:nvPr>
            <p:ph type="ftr" sz="quarter" idx="11"/>
          </p:nvPr>
        </p:nvSpPr>
        <p:spPr/>
        <p:txBody>
          <a:bodyPr/>
          <a:lstStyle>
            <a:lvl1pPr>
              <a:defRPr>
                <a:latin typeface="Helvetica LT Std Cond" panose="020B0506020202030204" pitchFamily="34" charset="0"/>
              </a:defRPr>
            </a:lvl1pPr>
          </a:lstStyle>
          <a:p>
            <a:r>
              <a:rPr lang="it-IT" sz="1050" dirty="0">
                <a:latin typeface="Garamond" panose="02020404030301010803" pitchFamily="18" charset="0"/>
              </a:rPr>
              <a:t>AGENZIA DELLE DOGANE E DEI MONOPOLI - PROVVISTE E DOTAZIONI DI BORDO - Aspetti doganali e fiscali</a:t>
            </a:r>
            <a:endParaRPr lang="en-US" sz="1050" dirty="0">
              <a:latin typeface="Garamond" panose="02020404030301010803" pitchFamily="18" charset="0"/>
            </a:endParaRPr>
          </a:p>
        </p:txBody>
      </p:sp>
      <p:sp>
        <p:nvSpPr>
          <p:cNvPr id="13" name="Rettangolo 12">
            <a:extLst>
              <a:ext uri="{FF2B5EF4-FFF2-40B4-BE49-F238E27FC236}">
                <a16:creationId xmlns:a16="http://schemas.microsoft.com/office/drawing/2014/main" xmlns="" id="{367B8C7F-16BC-4DA8-BE9F-F9D336960885}"/>
              </a:ext>
            </a:extLst>
          </p:cNvPr>
          <p:cNvSpPr/>
          <p:nvPr/>
        </p:nvSpPr>
        <p:spPr>
          <a:xfrm>
            <a:off x="1917404" y="956333"/>
            <a:ext cx="8357191" cy="3293209"/>
          </a:xfrm>
          <a:prstGeom prst="rect">
            <a:avLst/>
          </a:prstGeom>
        </p:spPr>
        <p:txBody>
          <a:bodyPr wrap="square">
            <a:spAutoFit/>
          </a:bodyPr>
          <a:lstStyle/>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PRESENTAZIONE DEL </a:t>
            </a: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SEMINARIO</a:t>
            </a: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endParaRPr lang="it-IT" altLang="it-IT" sz="2600" dirty="0" smtClean="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r>
              <a:rPr lang="it-IT" altLang="it-IT" sz="2600"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PROVVISTE </a:t>
            </a: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E DOTAZIONI DI BORDO SU UNITA’ NAVALI  </a:t>
            </a:r>
          </a:p>
          <a:p>
            <a:pPr algn="ctr">
              <a:spcBef>
                <a:spcPct val="0"/>
              </a:spcBef>
              <a:buClrTx/>
              <a:buSzTx/>
              <a:buFontTx/>
              <a:buNone/>
            </a:pPr>
            <a:endPar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r>
              <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rPr>
              <a:t>ASPETTI DOGANALI E FISCALI</a:t>
            </a:r>
          </a:p>
          <a:p>
            <a:pPr algn="ctr">
              <a:spcBef>
                <a:spcPct val="0"/>
              </a:spcBef>
              <a:buClrTx/>
              <a:buSzTx/>
              <a:buFontTx/>
              <a:buNone/>
            </a:pPr>
            <a:endParaRPr lang="it-IT" altLang="it-IT" sz="2600" dirty="0">
              <a:solidFill>
                <a:srgbClr val="002060"/>
              </a:solidFill>
              <a:latin typeface="Garamond" panose="02020404030301010803"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0293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B8C58291-9F2D-400E-9DA7-FC39C8A3C3B5}"/>
              </a:ext>
            </a:extLst>
          </p:cNvPr>
          <p:cNvSpPr/>
          <p:nvPr/>
        </p:nvSpPr>
        <p:spPr>
          <a:xfrm>
            <a:off x="1077432" y="1474619"/>
            <a:ext cx="10037135" cy="3908762"/>
          </a:xfrm>
          <a:prstGeom prst="rect">
            <a:avLst/>
          </a:prstGeom>
        </p:spPr>
        <p:txBody>
          <a:bodyPr wrap="square">
            <a:spAutoFit/>
          </a:bodyPr>
          <a:lstStyle/>
          <a:p>
            <a:pPr algn="ctr"/>
            <a:r>
              <a:rPr lang="it-IT" altLang="it-IT" sz="2800" b="1" dirty="0">
                <a:solidFill>
                  <a:srgbClr val="002060"/>
                </a:solidFill>
                <a:latin typeface="Garamond" panose="02020404030301010803" pitchFamily="18" charset="0"/>
                <a:cs typeface="Arial" panose="020B0604020202020204" pitchFamily="34" charset="0"/>
              </a:rPr>
              <a:t>Art. 273 DEL TULD «NAVI ED AEREOMOBILI STRANIERI. RECIPROCITA’ DI TRATTAMENTO»</a:t>
            </a:r>
          </a:p>
          <a:p>
            <a:pPr algn="just"/>
            <a:endParaRPr lang="it-IT" altLang="it-IT" b="1" dirty="0">
              <a:solidFill>
                <a:srgbClr val="002060"/>
              </a:solidFill>
              <a:latin typeface="Garamond" panose="02020404030301010803" pitchFamily="18" charset="0"/>
              <a:cs typeface="Arial" panose="020B0604020202020204" pitchFamily="34" charset="0"/>
            </a:endParaRPr>
          </a:p>
          <a:p>
            <a:pPr algn="just"/>
            <a:endParaRPr lang="it-IT" altLang="it-IT" b="1" dirty="0">
              <a:solidFill>
                <a:srgbClr val="002060"/>
              </a:solidFill>
              <a:latin typeface="Garamond" panose="02020404030301010803" pitchFamily="18" charset="0"/>
              <a:cs typeface="Arial" panose="020B0604020202020204" pitchFamily="34" charset="0"/>
            </a:endParaRPr>
          </a:p>
          <a:p>
            <a:pPr algn="just"/>
            <a:r>
              <a:rPr lang="it-IT" altLang="it-IT" sz="2600" b="1" dirty="0">
                <a:solidFill>
                  <a:srgbClr val="002060"/>
                </a:solidFill>
                <a:latin typeface="Garamond" panose="02020404030301010803" pitchFamily="18" charset="0"/>
                <a:cs typeface="Arial" panose="020B0604020202020204" pitchFamily="34" charset="0"/>
              </a:rPr>
              <a:t>«Il Ministro per le finanze, con proprio decreto……</a:t>
            </a:r>
            <a:r>
              <a:rPr lang="it-IT" altLang="it-IT" sz="2600" b="1" i="1" dirty="0">
                <a:solidFill>
                  <a:srgbClr val="002060"/>
                </a:solidFill>
                <a:latin typeface="Garamond" panose="02020404030301010803" pitchFamily="18" charset="0"/>
                <a:cs typeface="Arial" panose="020B0604020202020204" pitchFamily="34" charset="0"/>
              </a:rPr>
              <a:t>omissis</a:t>
            </a:r>
            <a:r>
              <a:rPr lang="it-IT" altLang="it-IT" sz="2600" b="1" dirty="0">
                <a:solidFill>
                  <a:srgbClr val="002060"/>
                </a:solidFill>
                <a:latin typeface="Garamond" panose="02020404030301010803" pitchFamily="18" charset="0"/>
                <a:cs typeface="Arial" panose="020B0604020202020204" pitchFamily="34" charset="0"/>
              </a:rPr>
              <a:t>……, può stabilire che le agevolazioni previste negli artt. 269, primo comma, e 272 non sono applicabili nei confronti delle navi e degli aeromobili battenti la bandiera di altri Stati, qualora risulti che detti Stati non accordano nei propri porti od aeroporti uguale trattamento alle navi od agli aeromobili italiani della stessa specie.»</a:t>
            </a:r>
          </a:p>
        </p:txBody>
      </p:sp>
      <p:sp>
        <p:nvSpPr>
          <p:cNvPr id="3" name="Segnaposto data 2">
            <a:extLst>
              <a:ext uri="{FF2B5EF4-FFF2-40B4-BE49-F238E27FC236}">
                <a16:creationId xmlns:a16="http://schemas.microsoft.com/office/drawing/2014/main" xmlns="" id="{9B673AFF-5E0E-4350-A9F8-ABAD779CBB34}"/>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D44C0631-D284-4691-A58C-69AB70769C7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928792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DAF530F0-5416-4727-9EDE-BDF664F3E300}"/>
              </a:ext>
            </a:extLst>
          </p:cNvPr>
          <p:cNvSpPr/>
          <p:nvPr/>
        </p:nvSpPr>
        <p:spPr>
          <a:xfrm>
            <a:off x="1446028" y="402986"/>
            <a:ext cx="9806762" cy="5601533"/>
          </a:xfrm>
          <a:prstGeom prst="rect">
            <a:avLst/>
          </a:prstGeom>
        </p:spPr>
        <p:txBody>
          <a:bodyPr wrap="square">
            <a:spAutoFit/>
          </a:bodyPr>
          <a:lstStyle/>
          <a:p>
            <a:pPr algn="ctr"/>
            <a:r>
              <a:rPr lang="it-IT" altLang="it-IT" sz="2800" b="1" dirty="0">
                <a:solidFill>
                  <a:srgbClr val="002060"/>
                </a:solidFill>
                <a:latin typeface="Garamond" panose="02020404030301010803" pitchFamily="18" charset="0"/>
                <a:cs typeface="Arial" panose="020B0604020202020204" pitchFamily="34" charset="0"/>
              </a:rPr>
              <a:t>PRINCIPIO DI RECIPROCITA’</a:t>
            </a:r>
          </a:p>
          <a:p>
            <a:pPr algn="just"/>
            <a:endParaRPr lang="it-IT" altLang="it-IT" b="1" u="sng" dirty="0">
              <a:solidFill>
                <a:srgbClr val="002060"/>
              </a:solidFill>
              <a:latin typeface="Garamond" panose="02020404030301010803" pitchFamily="18" charset="0"/>
              <a:cs typeface="Arial" panose="020B0604020202020204" pitchFamily="34" charset="0"/>
            </a:endParaRPr>
          </a:p>
          <a:p>
            <a:pPr algn="just"/>
            <a:r>
              <a:rPr lang="it-IT" altLang="it-IT" sz="2600" b="1" dirty="0">
                <a:solidFill>
                  <a:srgbClr val="002060"/>
                </a:solidFill>
                <a:latin typeface="Garamond" panose="02020404030301010803" pitchFamily="18" charset="0"/>
                <a:cs typeface="Arial" panose="020B0604020202020204" pitchFamily="34" charset="0"/>
              </a:rPr>
              <a:t>Il principio di reciprocità si basa su un accordo tra gli Stati. Un accordo può prevede che tutte le dotazioni (ad esempio i pezzi di ricambio, i motori ecc.) e tutte le provviste (ad esempio il carburante, i viveri ecc.) che si trovino a bordo di una nave o di un aeromobile, dovranno, all’arrivo nel territorio dell’altro Paese contraente, essere esentati sulla base della reciprocità da tutti i tipi di dazi doganali, accise, imposte purché dette attrezzature e detti altri beni restino a bordo dell’aeromobile.</a:t>
            </a:r>
          </a:p>
          <a:p>
            <a:pPr algn="just"/>
            <a:endParaRPr lang="it-IT" altLang="it-IT" sz="2600" b="1" dirty="0">
              <a:solidFill>
                <a:srgbClr val="002060"/>
              </a:solidFill>
              <a:latin typeface="Garamond" panose="02020404030301010803" pitchFamily="18" charset="0"/>
              <a:cs typeface="Arial" panose="020B0604020202020204" pitchFamily="34" charset="0"/>
            </a:endParaRPr>
          </a:p>
          <a:p>
            <a:pPr algn="just"/>
            <a:r>
              <a:rPr lang="it-IT" altLang="it-IT" sz="2600" b="1" dirty="0">
                <a:solidFill>
                  <a:srgbClr val="002060"/>
                </a:solidFill>
                <a:latin typeface="Garamond" panose="02020404030301010803" pitchFamily="18" charset="0"/>
                <a:cs typeface="Arial" panose="020B0604020202020204" pitchFamily="34" charset="0"/>
              </a:rPr>
              <a:t>Le dotazioni e le provviste di bordo possono essere sbarcate nel territorio dell’altro paese contraente solo con il consenso dell’Autorità doganali del suddetto paese.</a:t>
            </a:r>
          </a:p>
        </p:txBody>
      </p:sp>
      <p:sp>
        <p:nvSpPr>
          <p:cNvPr id="3" name="Segnaposto data 2">
            <a:extLst>
              <a:ext uri="{FF2B5EF4-FFF2-40B4-BE49-F238E27FC236}">
                <a16:creationId xmlns:a16="http://schemas.microsoft.com/office/drawing/2014/main" xmlns="" id="{355DA727-0309-41BA-A392-4D9922AE59FF}"/>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BAF9A3EC-0FF5-428F-8FC4-C489E3D1ACCA}"/>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146277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32B74DB2-2513-469C-A00F-EE3E1C22938A}"/>
              </a:ext>
            </a:extLst>
          </p:cNvPr>
          <p:cNvSpPr/>
          <p:nvPr/>
        </p:nvSpPr>
        <p:spPr>
          <a:xfrm>
            <a:off x="1750828" y="1530559"/>
            <a:ext cx="8690344" cy="2893100"/>
          </a:xfrm>
          <a:prstGeom prst="rect">
            <a:avLst/>
          </a:prstGeom>
        </p:spPr>
        <p:txBody>
          <a:bodyPr wrap="square">
            <a:spAutoFit/>
          </a:bodyPr>
          <a:lstStyle/>
          <a:p>
            <a:pPr algn="ctr">
              <a:defRPr/>
            </a:pPr>
            <a:r>
              <a:rPr lang="it-IT" altLang="it-IT" sz="2800" b="1" dirty="0">
                <a:solidFill>
                  <a:srgbClr val="002060"/>
                </a:solidFill>
                <a:latin typeface="Garamond" panose="02020404030301010803" pitchFamily="18" charset="0"/>
                <a:ea typeface="Calibri" pitchFamily="34" charset="0"/>
                <a:cs typeface="Arial" panose="020B0604020202020204" pitchFamily="34" charset="0"/>
              </a:rPr>
              <a:t>CIRCOLARE N. 18 D DEL 29 DICEMBRE 2010</a:t>
            </a:r>
          </a:p>
          <a:p>
            <a:pPr algn="ctr">
              <a:defRPr/>
            </a:pPr>
            <a:r>
              <a:rPr lang="it-IT" altLang="it-IT" sz="2800" b="1" dirty="0">
                <a:solidFill>
                  <a:srgbClr val="002060"/>
                </a:solidFill>
                <a:latin typeface="Garamond" panose="02020404030301010803" pitchFamily="18" charset="0"/>
                <a:ea typeface="Calibri" pitchFamily="34" charset="0"/>
                <a:cs typeface="Arial" panose="020B0604020202020204" pitchFamily="34" charset="0"/>
              </a:rPr>
              <a:t>«Esportazione e uscita della merce dal territorio doganale della Comunità»; regole applicabili dal 1° gennaio 2011</a:t>
            </a:r>
          </a:p>
          <a:p>
            <a:pPr algn="ctr">
              <a:defRPr/>
            </a:pPr>
            <a:endParaRPr lang="it-IT" altLang="it-IT" b="1" u="sng" dirty="0">
              <a:solidFill>
                <a:srgbClr val="002060"/>
              </a:solidFill>
              <a:latin typeface="Garamond" panose="02020404030301010803" pitchFamily="18" charset="0"/>
              <a:ea typeface="Calibri" pitchFamily="34" charset="0"/>
              <a:cs typeface="Arial" panose="020B0604020202020204" pitchFamily="34" charset="0"/>
            </a:endParaRPr>
          </a:p>
          <a:p>
            <a:pPr algn="just">
              <a:defRPr/>
            </a:pPr>
            <a:r>
              <a:rPr lang="it-IT" altLang="it-IT" sz="2600" b="1" dirty="0">
                <a:solidFill>
                  <a:srgbClr val="002060"/>
                </a:solidFill>
                <a:latin typeface="Garamond" panose="02020404030301010803" pitchFamily="18" charset="0"/>
                <a:cs typeface="Arial" panose="020B0604020202020204" pitchFamily="34" charset="0"/>
              </a:rPr>
              <a:t>La presente circolare, al punto 1.1, esonera le provviste e le dotazioni di bordo dai requisiti di sicurezza.</a:t>
            </a:r>
          </a:p>
        </p:txBody>
      </p:sp>
      <p:sp>
        <p:nvSpPr>
          <p:cNvPr id="3" name="Segnaposto data 2">
            <a:extLst>
              <a:ext uri="{FF2B5EF4-FFF2-40B4-BE49-F238E27FC236}">
                <a16:creationId xmlns:a16="http://schemas.microsoft.com/office/drawing/2014/main" xmlns="" id="{FC220740-9E06-4E7E-883D-05F7DB3A8847}"/>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2A21608B-972F-4B6F-AC3C-E8A626D49FFF}"/>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83724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705D52B-A04E-4EF2-B3F7-E06F7D322B54}"/>
              </a:ext>
            </a:extLst>
          </p:cNvPr>
          <p:cNvSpPr/>
          <p:nvPr/>
        </p:nvSpPr>
        <p:spPr>
          <a:xfrm>
            <a:off x="939210" y="812899"/>
            <a:ext cx="10313580" cy="5232202"/>
          </a:xfrm>
          <a:prstGeom prst="rect">
            <a:avLst/>
          </a:prstGeom>
        </p:spPr>
        <p:txBody>
          <a:bodyPr wrap="square">
            <a:spAutoFit/>
          </a:bodyPr>
          <a:lstStyle/>
          <a:p>
            <a:pPr algn="ctr">
              <a:spcBef>
                <a:spcPct val="0"/>
              </a:spcBef>
              <a:buClrTx/>
              <a:buSzTx/>
              <a:buFontTx/>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CIRCOLARE N.18 D DEL 29 DICEMBRE 2010</a:t>
            </a:r>
          </a:p>
          <a:p>
            <a:pPr algn="ctr">
              <a:spcBef>
                <a:spcPct val="0"/>
              </a:spcBef>
              <a:buClrTx/>
              <a:buSzTx/>
              <a:buFontTx/>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«Esportazione e uscita della merce dal territorio doganale della Comunità»; regole applicabili dal 1° gennaio 2011</a:t>
            </a:r>
          </a:p>
          <a:p>
            <a:pPr algn="ctr">
              <a:spcBef>
                <a:spcPct val="0"/>
              </a:spcBef>
              <a:buClrTx/>
              <a:buSzTx/>
              <a:buFontTx/>
              <a:buNone/>
            </a:pPr>
            <a:endParaRPr lang="it-IT" altLang="it-IT" sz="25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r>
              <a:rPr lang="it-IT" altLang="it-IT" sz="2500" b="1" dirty="0">
                <a:solidFill>
                  <a:srgbClr val="002060"/>
                </a:solidFill>
                <a:latin typeface="Garamond" panose="02020404030301010803" pitchFamily="18" charset="0"/>
                <a:ea typeface="Calibri" panose="020F0502020204030204" pitchFamily="34" charset="0"/>
                <a:cs typeface="Arial" panose="020B0604020202020204" pitchFamily="34" charset="0"/>
              </a:rPr>
              <a:t>MEMORANDUM DI IMBARCO</a:t>
            </a:r>
          </a:p>
          <a:p>
            <a:pPr algn="ctr">
              <a:spcBef>
                <a:spcPct val="0"/>
              </a:spcBef>
              <a:buClrTx/>
              <a:buSzTx/>
              <a:buFontTx/>
              <a:buNone/>
            </a:pPr>
            <a:endParaRPr lang="it-IT" altLang="it-IT"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In alcuni casi, in considerazione delle particolari tempistiche connesse al rifornimento delle unità navali,  all’atto dell’imbarco delle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merci comunitarie</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viene autorizzata la redazione di un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memorandum di imbarco</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sottoscritto dal comandante dell’unità al fine di attestare l’effettiva ricezione a bordo delle provviste e delle dotazioni di bordo imbarcate. I dati di tale memorandum vengono poi riversati all’interno della bolletta doganale di esportazione.</a:t>
            </a:r>
          </a:p>
        </p:txBody>
      </p:sp>
      <p:sp>
        <p:nvSpPr>
          <p:cNvPr id="3" name="Segnaposto data 2">
            <a:extLst>
              <a:ext uri="{FF2B5EF4-FFF2-40B4-BE49-F238E27FC236}">
                <a16:creationId xmlns:a16="http://schemas.microsoft.com/office/drawing/2014/main" xmlns="" id="{D2304788-F82A-41BF-AD78-864CD8132E8D}"/>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75392715-AA5F-4092-AF22-506C2E3853EC}"/>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42639119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AFD20CBB-1824-4B25-A1A8-3FC7DD7C3AD2}"/>
              </a:ext>
            </a:extLst>
          </p:cNvPr>
          <p:cNvSpPr/>
          <p:nvPr/>
        </p:nvSpPr>
        <p:spPr>
          <a:xfrm>
            <a:off x="1127052" y="368572"/>
            <a:ext cx="10419906" cy="5786199"/>
          </a:xfrm>
          <a:prstGeom prst="rect">
            <a:avLst/>
          </a:prstGeom>
        </p:spPr>
        <p:txBody>
          <a:bodyPr wrap="square">
            <a:spAutoFit/>
          </a:bodyPr>
          <a:lstStyle/>
          <a:p>
            <a:pPr algn="ctr">
              <a:buFont typeface="Wingdings 3" panose="05040102010807070707" pitchFamily="18" charset="2"/>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CIRCOLARE N. 18 D DEL 29 DICEMBRE 2010</a:t>
            </a:r>
          </a:p>
          <a:p>
            <a:pPr algn="ctr">
              <a:buFont typeface="Wingdings 3" panose="05040102010807070707" pitchFamily="18" charset="2"/>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 «Esportazione e uscita della merce dal territorio doganale della Comunità»; regole applicabili dal 1° gennaio 2011</a:t>
            </a:r>
          </a:p>
          <a:p>
            <a:pPr>
              <a:spcBef>
                <a:spcPct val="0"/>
              </a:spcBef>
              <a:buClrTx/>
              <a:buSzTx/>
              <a:buFontTx/>
              <a:buNone/>
            </a:pPr>
            <a:r>
              <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rPr>
              <a:t>                                                 </a:t>
            </a:r>
          </a:p>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CONDIZIONI</a:t>
            </a:r>
          </a:p>
          <a:p>
            <a:pPr>
              <a:spcBef>
                <a:spcPct val="0"/>
              </a:spcBef>
              <a:buClrTx/>
              <a:buSzTx/>
              <a:buFontTx/>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ct val="0"/>
              </a:spcBef>
              <a:buClrTx/>
              <a:buSzTx/>
              <a:buFontTx/>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1) le formalità di esportazione devono essere espletate presso l’ufficio ove le provviste di bordo o dotazioni verranno imbarcate (dogana di esportazione e di uscita/imbarco devono coincidere);</a:t>
            </a:r>
          </a:p>
          <a:p>
            <a:pPr algn="just">
              <a:spcBef>
                <a:spcPct val="0"/>
              </a:spcBef>
              <a:buClrTx/>
              <a:buSzTx/>
              <a:buFontTx/>
              <a:buNone/>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ct val="0"/>
              </a:spcBef>
              <a:buClrTx/>
              <a:buSzTx/>
              <a:buFontTx/>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2) l’utilizzo del memorandum deve essere preventivamente autorizzato dal direttore dell’Ufficio doganale o della SOT competente e si deve riferire solo ai casi in cui la presentazione della dichiarazione di esportazione al momento dell’imbarco della merce non è oggettivamente possibile per la ristrettezza dei tempi di imbarco o per la natura delle operazioni;</a:t>
            </a:r>
          </a:p>
        </p:txBody>
      </p:sp>
      <p:sp>
        <p:nvSpPr>
          <p:cNvPr id="4" name="Segnaposto data 3">
            <a:extLst>
              <a:ext uri="{FF2B5EF4-FFF2-40B4-BE49-F238E27FC236}">
                <a16:creationId xmlns:a16="http://schemas.microsoft.com/office/drawing/2014/main" xmlns="" id="{B079371E-F066-4375-9B66-769C065B80E4}"/>
              </a:ext>
            </a:extLst>
          </p:cNvPr>
          <p:cNvSpPr>
            <a:spLocks noGrp="1"/>
          </p:cNvSpPr>
          <p:nvPr>
            <p:ph type="dt" sz="half" idx="10"/>
          </p:nvPr>
        </p:nvSpPr>
        <p:spPr/>
        <p:txBody>
          <a:bodyPr/>
          <a:lstStyle/>
          <a:p>
            <a:r>
              <a:rPr lang="it-IT"/>
              <a:t>29/09/2020</a:t>
            </a:r>
            <a:endParaRPr lang="en-US" dirty="0"/>
          </a:p>
        </p:txBody>
      </p:sp>
      <p:sp>
        <p:nvSpPr>
          <p:cNvPr id="5" name="Segnaposto piè di pagina 4">
            <a:extLst>
              <a:ext uri="{FF2B5EF4-FFF2-40B4-BE49-F238E27FC236}">
                <a16:creationId xmlns:a16="http://schemas.microsoft.com/office/drawing/2014/main" xmlns="" id="{15E9AB34-C389-4C8F-87D9-0495CDFC0167}"/>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874891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CAB9835E-BD5F-46C4-8A43-F0B378532FB3}"/>
              </a:ext>
            </a:extLst>
          </p:cNvPr>
          <p:cNvSpPr/>
          <p:nvPr/>
        </p:nvSpPr>
        <p:spPr>
          <a:xfrm>
            <a:off x="1424763" y="2021314"/>
            <a:ext cx="8910084" cy="1569660"/>
          </a:xfrm>
          <a:prstGeom prst="rect">
            <a:avLst/>
          </a:prstGeom>
        </p:spPr>
        <p:txBody>
          <a:bodyPr wrap="square">
            <a:spAutoFit/>
          </a:bodyPr>
          <a:lstStyle/>
          <a:p>
            <a:pPr algn="ctr">
              <a:spcBef>
                <a:spcPct val="0"/>
              </a:spcBef>
              <a:buClrTx/>
              <a:buSzTx/>
              <a:buFontTx/>
              <a:buNone/>
            </a:pPr>
            <a:r>
              <a:rPr lang="it-IT" altLang="it-IT" sz="3200" b="1" dirty="0">
                <a:solidFill>
                  <a:srgbClr val="002060"/>
                </a:solidFill>
                <a:latin typeface="Garamond" panose="02020404030301010803" pitchFamily="18" charset="0"/>
                <a:ea typeface="Calibri" panose="020F0502020204030204" pitchFamily="34" charset="0"/>
                <a:cs typeface="Arial" panose="020B0604020202020204" pitchFamily="34" charset="0"/>
              </a:rPr>
              <a:t>REGIME IVA </a:t>
            </a:r>
          </a:p>
          <a:p>
            <a:pPr algn="ctr">
              <a:spcBef>
                <a:spcPct val="0"/>
              </a:spcBef>
              <a:buClrTx/>
              <a:buSzTx/>
              <a:buFontTx/>
              <a:buNone/>
            </a:pPr>
            <a:r>
              <a:rPr lang="it-IT" altLang="it-IT" sz="3200" b="1" dirty="0">
                <a:solidFill>
                  <a:srgbClr val="002060"/>
                </a:solidFill>
                <a:latin typeface="Garamond" panose="02020404030301010803" pitchFamily="18" charset="0"/>
                <a:ea typeface="Calibri" panose="020F0502020204030204" pitchFamily="34" charset="0"/>
                <a:cs typeface="Arial" panose="020B0604020202020204" pitchFamily="34" charset="0"/>
              </a:rPr>
              <a:t>DELLE PROVVISTE E DELLE DOTAZIONI DI BORDO</a:t>
            </a:r>
          </a:p>
        </p:txBody>
      </p:sp>
      <p:sp>
        <p:nvSpPr>
          <p:cNvPr id="3" name="Segnaposto data 2">
            <a:extLst>
              <a:ext uri="{FF2B5EF4-FFF2-40B4-BE49-F238E27FC236}">
                <a16:creationId xmlns:a16="http://schemas.microsoft.com/office/drawing/2014/main" xmlns="" id="{5A38BB07-2175-4E7E-92E6-E12745DEE768}"/>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E47E68B4-2D26-44EA-8121-3C09123D7A5B}"/>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714894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D8B3D996-C2D9-40D4-9686-2A1AC1185BFE}"/>
              </a:ext>
            </a:extLst>
          </p:cNvPr>
          <p:cNvSpPr/>
          <p:nvPr/>
        </p:nvSpPr>
        <p:spPr>
          <a:xfrm>
            <a:off x="1470837" y="1615067"/>
            <a:ext cx="9250326" cy="3293209"/>
          </a:xfrm>
          <a:prstGeom prst="rect">
            <a:avLst/>
          </a:prstGeom>
        </p:spPr>
        <p:txBody>
          <a:bodyPr wrap="square">
            <a:spAutoFit/>
          </a:bodyPr>
          <a:lstStyle/>
          <a:p>
            <a:pPr algn="just">
              <a:buSzPct val="100000"/>
              <a:buFont typeface="Wingdings 3" panose="05040102010807070707" pitchFamily="18" charset="2"/>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Dal 1 maggio 2016, con l’entrata in vigore dell’art. 269 del Codice </a:t>
            </a: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doganale </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u</a:t>
            </a:r>
            <a:r>
              <a:rPr lang="it-IT" altLang="it-IT" sz="26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nionale</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le forniture di dotazioni e provviste di bordo non sono più considerate «esportazioni» e pertanto non possono essere considerate tali nemmeno ai fini dell’IVA. </a:t>
            </a:r>
          </a:p>
          <a:p>
            <a:pPr algn="just">
              <a:buSzPct val="100000"/>
              <a:buFont typeface="Wingdings 3" panose="05040102010807070707" pitchFamily="18" charset="2"/>
              <a:buNone/>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Quindi non rientrano più nella previsione di cui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all’art. 8, 1° comma del DPR n. 633/72 – «Cessioni all’esportazione»</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(cfr. Risoluzione n. 1/E - 2017 – Agenzia Entrate).</a:t>
            </a:r>
          </a:p>
        </p:txBody>
      </p:sp>
      <p:sp>
        <p:nvSpPr>
          <p:cNvPr id="3" name="Segnaposto data 2">
            <a:extLst>
              <a:ext uri="{FF2B5EF4-FFF2-40B4-BE49-F238E27FC236}">
                <a16:creationId xmlns:a16="http://schemas.microsoft.com/office/drawing/2014/main" xmlns="" id="{EE03C965-E247-4ADC-A077-C53DA0E610E4}"/>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23F9D44D-54B8-4D7C-9348-00623B06941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32936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8A680F86-EC0D-4EB8-821E-64E9646A885F}"/>
              </a:ext>
            </a:extLst>
          </p:cNvPr>
          <p:cNvSpPr/>
          <p:nvPr/>
        </p:nvSpPr>
        <p:spPr>
          <a:xfrm>
            <a:off x="1205023" y="613397"/>
            <a:ext cx="9781953" cy="5293757"/>
          </a:xfrm>
          <a:prstGeom prst="rect">
            <a:avLst/>
          </a:prstGeom>
        </p:spPr>
        <p:txBody>
          <a:bodyPr wrap="square">
            <a:spAutoFit/>
          </a:bodyPr>
          <a:lstStyle/>
          <a:p>
            <a:pPr algn="ctr">
              <a:spcBef>
                <a:spcPct val="0"/>
              </a:spcBef>
              <a:buClrTx/>
              <a:buSzTx/>
              <a:buFontTx/>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Art. 8 bis DPR n. 633/1972 </a:t>
            </a:r>
          </a:p>
          <a:p>
            <a:pPr algn="ctr">
              <a:spcBef>
                <a:spcPct val="0"/>
              </a:spcBef>
              <a:buClrTx/>
              <a:buSzTx/>
              <a:buFontTx/>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 Operazioni assimilate alle cessioni all’esportazione»</a:t>
            </a:r>
          </a:p>
          <a:p>
            <a:pPr algn="just">
              <a:spcBef>
                <a:spcPct val="0"/>
              </a:spcBef>
              <a:buClrTx/>
              <a:buSzTx/>
              <a:buFontTx/>
              <a:buNone/>
            </a:pPr>
            <a:endParaRPr lang="it-IT" altLang="it-IT"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Il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Codice doganale unionale,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in vigore dal 1° maggio 2016, ha previsto che le «merci fornite, esenti da IVA o da accise, come approvvigionamento di -…-navi» in uscita dal territorio doganale dell’Unione Europea non siano vincolate al regime di esportazione «indipendentemente dalla destinazione -…- della nave», a condizione che si disponga di una prova di tale approvvigionamento.</a:t>
            </a:r>
          </a:p>
          <a:p>
            <a:pPr algn="just">
              <a:buSzPct val="100000"/>
              <a:buFont typeface="Wingdings 3" panose="05040102010807070707" pitchFamily="18" charset="2"/>
              <a:buNone/>
            </a:pP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Di conseguenza, poiché le merci fornite come approvvigionamento di navi non sono da considerare «esportazioni», ai fini della non imponibilità IVA occorrerà verificare unicamente se l’operazione soddisfi i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requisiti</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previsti dall’art. 8 bis, lettera d) del DPR n. 633/1972.</a:t>
            </a:r>
          </a:p>
        </p:txBody>
      </p:sp>
      <p:sp>
        <p:nvSpPr>
          <p:cNvPr id="3" name="Segnaposto data 2">
            <a:extLst>
              <a:ext uri="{FF2B5EF4-FFF2-40B4-BE49-F238E27FC236}">
                <a16:creationId xmlns:a16="http://schemas.microsoft.com/office/drawing/2014/main" xmlns="" id="{3B5B919A-2947-44CF-9B64-F374AAEA2988}"/>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9999E567-3609-45AF-BB1B-F83060117E2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4199379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FBE3B836-8FD4-4729-8F2B-D55965A868FB}"/>
              </a:ext>
            </a:extLst>
          </p:cNvPr>
          <p:cNvSpPr/>
          <p:nvPr/>
        </p:nvSpPr>
        <p:spPr>
          <a:xfrm>
            <a:off x="1467293" y="812899"/>
            <a:ext cx="9845749" cy="5232202"/>
          </a:xfrm>
          <a:prstGeom prst="rect">
            <a:avLst/>
          </a:prstGeom>
        </p:spPr>
        <p:txBody>
          <a:bodyPr wrap="square">
            <a:spAutoFit/>
          </a:bodyPr>
          <a:lstStyle/>
          <a:p>
            <a:pPr algn="ctr">
              <a:buSzPct val="100000"/>
              <a:buFont typeface="Wingdings 3" pitchFamily="18" charset="2"/>
              <a:buNone/>
              <a:defRPr/>
            </a:pPr>
            <a:r>
              <a:rPr lang="it-IT" altLang="it-IT" sz="2800" b="1" dirty="0">
                <a:solidFill>
                  <a:srgbClr val="002060"/>
                </a:solidFill>
                <a:latin typeface="Garamond" panose="02020404030301010803" pitchFamily="18" charset="0"/>
                <a:ea typeface="Calibri" pitchFamily="34" charset="0"/>
                <a:cs typeface="Arial" pitchFamily="34" charset="0"/>
              </a:rPr>
              <a:t>REQUISITI PREVISTI PER L’APPLICAZIONE </a:t>
            </a:r>
            <a:endParaRPr lang="it-IT" altLang="it-IT" sz="2800" b="1" dirty="0" smtClean="0">
              <a:solidFill>
                <a:srgbClr val="002060"/>
              </a:solidFill>
              <a:latin typeface="Garamond" panose="02020404030301010803" pitchFamily="18" charset="0"/>
              <a:ea typeface="Calibri" pitchFamily="34" charset="0"/>
              <a:cs typeface="Arial" pitchFamily="34" charset="0"/>
            </a:endParaRPr>
          </a:p>
          <a:p>
            <a:pPr algn="ctr">
              <a:buSzPct val="100000"/>
              <a:buFont typeface="Wingdings 3" pitchFamily="18" charset="2"/>
              <a:buNone/>
              <a:defRPr/>
            </a:pPr>
            <a:r>
              <a:rPr lang="it-IT" altLang="it-IT" sz="2800" b="1" dirty="0" smtClean="0">
                <a:solidFill>
                  <a:srgbClr val="002060"/>
                </a:solidFill>
                <a:latin typeface="Garamond" panose="02020404030301010803" pitchFamily="18" charset="0"/>
                <a:ea typeface="Calibri" pitchFamily="34" charset="0"/>
                <a:cs typeface="Arial" pitchFamily="34" charset="0"/>
              </a:rPr>
              <a:t>DELL’ART</a:t>
            </a:r>
            <a:r>
              <a:rPr lang="it-IT" altLang="it-IT" sz="2800" b="1" dirty="0">
                <a:solidFill>
                  <a:srgbClr val="002060"/>
                </a:solidFill>
                <a:latin typeface="Garamond" panose="02020404030301010803" pitchFamily="18" charset="0"/>
                <a:ea typeface="Calibri" pitchFamily="34" charset="0"/>
                <a:cs typeface="Arial" pitchFamily="34" charset="0"/>
              </a:rPr>
              <a:t>. 8 BIS DEL DPR N.633/1972</a:t>
            </a:r>
          </a:p>
          <a:p>
            <a:pPr algn="just">
              <a:spcBef>
                <a:spcPct val="0"/>
              </a:spcBef>
              <a:buClrTx/>
              <a:buSzTx/>
              <a:buFontTx/>
              <a:buNone/>
              <a:defRPr/>
            </a:pPr>
            <a:endParaRPr lang="it-IT" altLang="it-IT" dirty="0">
              <a:solidFill>
                <a:srgbClr val="002060"/>
              </a:solidFill>
              <a:latin typeface="Garamond" panose="02020404030301010803" pitchFamily="18" charset="0"/>
              <a:ea typeface="Calibri" pitchFamily="34" charset="0"/>
              <a:cs typeface="Arial" pitchFamily="34" charset="0"/>
            </a:endParaRPr>
          </a:p>
          <a:p>
            <a:pPr algn="just">
              <a:buSzPct val="100000"/>
              <a:buFont typeface="Wingdings 3" pitchFamily="18" charset="2"/>
              <a:buNone/>
              <a:defRPr/>
            </a:pPr>
            <a:r>
              <a:rPr lang="it-IT" altLang="it-IT" sz="2600" b="1" dirty="0">
                <a:solidFill>
                  <a:srgbClr val="002060"/>
                </a:solidFill>
                <a:latin typeface="Garamond" panose="02020404030301010803" pitchFamily="18" charset="0"/>
                <a:ea typeface="Calibri" pitchFamily="34" charset="0"/>
                <a:cs typeface="Arial" pitchFamily="34" charset="0"/>
              </a:rPr>
              <a:t>La non imponibilità è riconosciuta soltanto per le provviste e dotazioni di  bordo :</a:t>
            </a:r>
          </a:p>
          <a:p>
            <a:pPr algn="just">
              <a:buSzPct val="100000"/>
              <a:buFont typeface="Wingdings 3" pitchFamily="18" charset="2"/>
              <a:buNone/>
              <a:defRPr/>
            </a:pPr>
            <a:r>
              <a:rPr lang="it-IT" altLang="it-IT" sz="2600" b="1" dirty="0">
                <a:solidFill>
                  <a:srgbClr val="002060"/>
                </a:solidFill>
                <a:latin typeface="Garamond" panose="02020404030301010803" pitchFamily="18" charset="0"/>
                <a:ea typeface="Calibri" pitchFamily="34" charset="0"/>
                <a:cs typeface="Arial" pitchFamily="34" charset="0"/>
              </a:rPr>
              <a:t>- per le navi commerciali adibite alla «navigazione in alto mare»;</a:t>
            </a:r>
          </a:p>
          <a:p>
            <a:pPr algn="just">
              <a:buSzPct val="100000"/>
              <a:buFont typeface="Wingdings 3" pitchFamily="18" charset="2"/>
              <a:buNone/>
              <a:defRPr/>
            </a:pPr>
            <a:r>
              <a:rPr lang="it-IT" altLang="it-IT" sz="2600" b="1" dirty="0">
                <a:solidFill>
                  <a:srgbClr val="002060"/>
                </a:solidFill>
                <a:latin typeface="Garamond" panose="02020404030301010803" pitchFamily="18" charset="0"/>
                <a:ea typeface="Calibri" pitchFamily="34" charset="0"/>
                <a:cs typeface="Arial" pitchFamily="34" charset="0"/>
              </a:rPr>
              <a:t>- per le navi destinate all’esercizio di un’attività commerciale o della pesca;</a:t>
            </a:r>
          </a:p>
          <a:p>
            <a:pPr algn="just">
              <a:buSzPct val="100000"/>
              <a:buFont typeface="Wingdings 3" pitchFamily="18" charset="2"/>
              <a:buNone/>
              <a:defRPr/>
            </a:pPr>
            <a:endParaRPr lang="it-IT" altLang="it-IT" sz="2600" b="1" dirty="0">
              <a:solidFill>
                <a:srgbClr val="002060"/>
              </a:solidFill>
              <a:latin typeface="Garamond" panose="02020404030301010803" pitchFamily="18" charset="0"/>
              <a:ea typeface="Calibri" pitchFamily="34" charset="0"/>
              <a:cs typeface="Arial" pitchFamily="34" charset="0"/>
            </a:endParaRPr>
          </a:p>
          <a:p>
            <a:pPr algn="just">
              <a:buSzPct val="100000"/>
              <a:buFont typeface="Wingdings 3" pitchFamily="18" charset="2"/>
              <a:buNone/>
              <a:defRPr/>
            </a:pPr>
            <a:r>
              <a:rPr lang="it-IT" altLang="it-IT" sz="2600" b="1" dirty="0">
                <a:solidFill>
                  <a:srgbClr val="002060"/>
                </a:solidFill>
                <a:latin typeface="Garamond" panose="02020404030301010803" pitchFamily="18" charset="0"/>
                <a:ea typeface="Calibri" pitchFamily="34" charset="0"/>
                <a:cs typeface="Arial" pitchFamily="34" charset="0"/>
              </a:rPr>
              <a:t>Restano invece da assoggettare regolarmente ad IVA tutte le altre operazioni relative alle provviste e dotazioni di  bordo che sono, quindi, da intendersi cessioni interne a prescindere dal fatto che le provviste e le dotazioni siano state imbarcate o meno.</a:t>
            </a:r>
          </a:p>
        </p:txBody>
      </p:sp>
      <p:sp>
        <p:nvSpPr>
          <p:cNvPr id="3" name="Segnaposto data 2">
            <a:extLst>
              <a:ext uri="{FF2B5EF4-FFF2-40B4-BE49-F238E27FC236}">
                <a16:creationId xmlns:a16="http://schemas.microsoft.com/office/drawing/2014/main" xmlns="" id="{65E620F0-EEDA-4A17-B4B4-C6C0B14684D7}"/>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3DAC6796-89DC-42D1-B030-D48FA8A7F677}"/>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270552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C9CF499-15B9-4273-9BC0-57CE3ED38B02}"/>
              </a:ext>
            </a:extLst>
          </p:cNvPr>
          <p:cNvSpPr/>
          <p:nvPr/>
        </p:nvSpPr>
        <p:spPr>
          <a:xfrm>
            <a:off x="808073" y="612845"/>
            <a:ext cx="10675089" cy="5232202"/>
          </a:xfrm>
          <a:prstGeom prst="rect">
            <a:avLst/>
          </a:prstGeom>
        </p:spPr>
        <p:txBody>
          <a:bodyPr wrap="square">
            <a:spAutoFit/>
          </a:bodyPr>
          <a:lstStyle/>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Art. 8 bis DPR n. 633/1972 </a:t>
            </a:r>
          </a:p>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Operazioni assimilate alle cessioni all’esportazione»</a:t>
            </a:r>
          </a:p>
          <a:p>
            <a:pPr algn="just">
              <a:buSzPct val="100000"/>
              <a:buFont typeface="Wingdings 3" panose="05040102010807070707" pitchFamily="18" charset="2"/>
              <a:buNone/>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L’art. 8 bis del DPR 633/72 «operazioni assimilate alle cessioni all’esportazione» è stato completamente riscritto a decorrere dal 01/01/2012 dalla L. n. 217 del 15/12/2011 poiché nella previgente versione è stato ritenuto non in linea con la Direttiva 2006/112/CE, che concedeva la «non imponibilità» alle navi di ogni genere, purché svolgessero attività commerciale.</a:t>
            </a: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Il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vecchio testo</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dell’art. 8 bis assimilava alle cessioni all’esportazione, se non comprese nell’art. 8, le cessioni di navi destinate all’esercizio dell’attività commerciale nonché le provviste e dotazioni  di bordo ad esse destinate.</a:t>
            </a: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Nella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versione vigente</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la non imponibilità viene riconosciuta alle sole cessioni di navi adibite alla navigazione in alto mare e destinate all’esercizio di attività commerciali (lett. a) ed alle relative provviste e dotazioni di bordo (lett. d).</a:t>
            </a:r>
          </a:p>
        </p:txBody>
      </p:sp>
      <p:sp>
        <p:nvSpPr>
          <p:cNvPr id="3" name="Segnaposto data 2">
            <a:extLst>
              <a:ext uri="{FF2B5EF4-FFF2-40B4-BE49-F238E27FC236}">
                <a16:creationId xmlns:a16="http://schemas.microsoft.com/office/drawing/2014/main" xmlns="" id="{BE408812-0432-42FB-942E-29C1CB26974F}"/>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E6B5E3A-3138-412C-805D-78E96D4131A6}"/>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450368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6B4063F1-90EA-4F3E-BCA2-2E792FDCA050}"/>
              </a:ext>
            </a:extLst>
          </p:cNvPr>
          <p:cNvSpPr txBox="1">
            <a:spLocks noChangeArrowheads="1"/>
          </p:cNvSpPr>
          <p:nvPr/>
        </p:nvSpPr>
        <p:spPr bwMode="auto">
          <a:xfrm>
            <a:off x="2063750" y="594227"/>
            <a:ext cx="8064500" cy="5204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DEFINIZIONE DI PROVVISTE DI BORDO</a:t>
            </a:r>
          </a:p>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(Art. 252 del DPR N.43/1973-TULD)</a:t>
            </a:r>
          </a:p>
          <a:p>
            <a:pPr algn="just">
              <a:lnSpc>
                <a:spcPct val="80000"/>
              </a:lnSpc>
              <a:spcBef>
                <a:spcPts val="400"/>
              </a:spcBef>
              <a:buSzPct val="100000"/>
            </a:pPr>
            <a:endParaRPr lang="it-IT" altLang="it-IT" sz="2800" dirty="0">
              <a:solidFill>
                <a:srgbClr val="000000"/>
              </a:solidFill>
              <a:latin typeface="Garamond" panose="02020404030301010803" pitchFamily="18" charset="0"/>
              <a:ea typeface="Calibri" panose="020F0502020204030204" pitchFamily="34" charset="0"/>
              <a:cs typeface="Arial" panose="020B0604020202020204" pitchFamily="34" charset="0"/>
            </a:endParaRPr>
          </a:p>
          <a:p>
            <a:pPr algn="just">
              <a:lnSpc>
                <a:spcPct val="80000"/>
              </a:lnSpc>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«Agli effetti doganali costituiscono provviste di bordo delle navi e degli aeromobili i generi di consumo di ogni specie occorrenti a bordo per assicurare: </a:t>
            </a:r>
          </a:p>
          <a:p>
            <a:pPr algn="just">
              <a:lnSpc>
                <a:spcPct val="80000"/>
              </a:lnSpc>
              <a:buSzPct val="100000"/>
              <a:buFontTx/>
              <a:buAutoNum type="alphaLcParenR"/>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il soddisfacimento delle normali esigenze di consumo delle persone componenti l’equipaggio e dei passeggeri; </a:t>
            </a:r>
          </a:p>
          <a:p>
            <a:pPr algn="just">
              <a:lnSpc>
                <a:spcPct val="80000"/>
              </a:lnSpc>
              <a:buSzPct val="100000"/>
              <a:buFontTx/>
              <a:buAutoNum type="alphaLcParenR"/>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l’alimentazione degli organi di propulsione della nave o dell’aeromobile ed il funzionamento degli altri macchinari ed apparati di bordo; </a:t>
            </a:r>
          </a:p>
          <a:p>
            <a:pPr algn="just">
              <a:lnSpc>
                <a:spcPct val="80000"/>
              </a:lnSpc>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c) la manutenzione e la riparazione della nave o  dell’aeromobile nonché delle relative dotazioni di bordo;</a:t>
            </a:r>
          </a:p>
          <a:p>
            <a:pPr algn="just">
              <a:lnSpc>
                <a:spcPct val="80000"/>
              </a:lnSpc>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d) la conservazione, la lavorazione e la confezione a bordo delle merci trasportate.»</a:t>
            </a:r>
          </a:p>
        </p:txBody>
      </p:sp>
      <p:sp>
        <p:nvSpPr>
          <p:cNvPr id="3" name="Segnaposto data 2">
            <a:extLst>
              <a:ext uri="{FF2B5EF4-FFF2-40B4-BE49-F238E27FC236}">
                <a16:creationId xmlns:a16="http://schemas.microsoft.com/office/drawing/2014/main" xmlns="" id="{6495232D-C5B5-4479-B7E8-B5FF317405AC}"/>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BB1564FC-2055-49AE-80CA-52A594D3A520}"/>
              </a:ext>
            </a:extLst>
          </p:cNvPr>
          <p:cNvSpPr>
            <a:spLocks noGrp="1"/>
          </p:cNvSpPr>
          <p:nvPr>
            <p:ph type="ftr" sz="quarter" idx="11"/>
          </p:nvPr>
        </p:nvSpPr>
        <p:spPr/>
        <p:txBody>
          <a:bodyPr/>
          <a:lstStyle/>
          <a:p>
            <a:r>
              <a:rPr lang="it-IT" dirty="0"/>
              <a:t>AGENZIA DELLE DOGANE E DEI MONOPOLI - PROVVISTE E DOTAZIONI DI BORDO - Aspetti doganali e fiscali</a:t>
            </a:r>
            <a:endParaRPr lang="en-US" dirty="0"/>
          </a:p>
        </p:txBody>
      </p:sp>
    </p:spTree>
    <p:extLst>
      <p:ext uri="{BB962C8B-B14F-4D97-AF65-F5344CB8AC3E}">
        <p14:creationId xmlns:p14="http://schemas.microsoft.com/office/powerpoint/2010/main" val="27499292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039E055F-B89C-401F-B96F-9260161B18BA}"/>
              </a:ext>
            </a:extLst>
          </p:cNvPr>
          <p:cNvSpPr/>
          <p:nvPr/>
        </p:nvSpPr>
        <p:spPr>
          <a:xfrm>
            <a:off x="1077433" y="474897"/>
            <a:ext cx="10037134" cy="5232202"/>
          </a:xfrm>
          <a:prstGeom prst="rect">
            <a:avLst/>
          </a:prstGeom>
        </p:spPr>
        <p:txBody>
          <a:bodyPr wrap="square">
            <a:spAutoFit/>
          </a:bodyPr>
          <a:lstStyle/>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Art. 7 bis DPR n. 633/1972 </a:t>
            </a:r>
          </a:p>
          <a:p>
            <a:pPr algn="ctr">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Territorialità – Cessioni di beni»</a:t>
            </a:r>
          </a:p>
          <a:p>
            <a:pPr algn="just">
              <a:buSzPct val="100000"/>
              <a:buFont typeface="Wingdings 3" panose="05040102010807070707" pitchFamily="18" charset="2"/>
              <a:buNone/>
            </a:pPr>
            <a:endParaRPr lang="it-IT" altLang="it-IT"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Fuori dai casi di applicazione dell’art. 8 ed 8 bis del DPR n. 633/72, tutte le cessioni sono da considerare cessioni interne a prescindere dal fatto che siano state imbarcate o meno ai sensi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dell’art. 7 bis del DPR n. 633/1972</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p>
          <a:p>
            <a:pPr algn="just">
              <a:buSzPct val="100000"/>
              <a:buFont typeface="Wingdings 3" panose="05040102010807070707" pitchFamily="18" charset="2"/>
              <a:buNone/>
            </a:pP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Tale articolo considera infatti la cessione delle dotazioni e delle provviste di bordo territorialmente rilevanti in Italia</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a:t>
            </a:r>
          </a:p>
          <a:p>
            <a:pPr algn="just">
              <a:buSzPct val="100000"/>
              <a:buFont typeface="Wingdings 3" panose="05040102010807070707" pitchFamily="18" charset="2"/>
              <a:buNone/>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«le cessioni di beni …omissis… si considerano effettuate nel territorio dello Stato se hanno per oggetto beni immobili ovvero beni mobili nazionali, comunitari o vincolati al regime della temporanea importazione, esistenti nel territorio dello Stato stesso o beni mobili spediti da altro Stato membro installati, montati o assemblati nel territorio dello Stato dal fornitore o per suo conto».</a:t>
            </a:r>
          </a:p>
        </p:txBody>
      </p:sp>
      <p:sp>
        <p:nvSpPr>
          <p:cNvPr id="3" name="Segnaposto data 2">
            <a:extLst>
              <a:ext uri="{FF2B5EF4-FFF2-40B4-BE49-F238E27FC236}">
                <a16:creationId xmlns:a16="http://schemas.microsoft.com/office/drawing/2014/main" xmlns="" id="{5B3CDFFA-6196-43B2-B120-5A952A920323}"/>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F3BC2C1E-556A-4051-889F-F256A0D2FD15}"/>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546665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81A2B1D1-5E62-4D5E-A2D2-A63EB054E161}"/>
              </a:ext>
            </a:extLst>
          </p:cNvPr>
          <p:cNvSpPr/>
          <p:nvPr/>
        </p:nvSpPr>
        <p:spPr>
          <a:xfrm>
            <a:off x="928576" y="933478"/>
            <a:ext cx="10334847" cy="4431983"/>
          </a:xfrm>
          <a:prstGeom prst="rect">
            <a:avLst/>
          </a:prstGeom>
        </p:spPr>
        <p:txBody>
          <a:bodyPr wrap="square">
            <a:spAutoFit/>
          </a:bodyPr>
          <a:lstStyle/>
          <a:p>
            <a:pPr algn="ctr">
              <a:spcBef>
                <a:spcPct val="0"/>
              </a:spcBef>
              <a:buClrTx/>
              <a:buSzTx/>
              <a:buFontTx/>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REQUISITI PER L’APPLICAZIONE </a:t>
            </a:r>
          </a:p>
          <a:p>
            <a:pPr algn="ctr">
              <a:spcBef>
                <a:spcPct val="0"/>
              </a:spcBef>
              <a:buClrTx/>
              <a:buSzTx/>
              <a:buFontTx/>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 DELL’ ART. 8 BIS DPR N. 633/72, COMMA 1, PUNTO D</a:t>
            </a:r>
          </a:p>
          <a:p>
            <a:pPr algn="ctr">
              <a:spcBef>
                <a:spcPct val="0"/>
              </a:spcBef>
              <a:buClrTx/>
              <a:buSzTx/>
              <a:buFontTx/>
              <a:buNone/>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ClrTx/>
              <a:buSzPct val="100000"/>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L’art. 8 bis, comma 1, punto d) del DPR n. 633/1972 considera assimilate alle cessioni all’esportazione, se non comprese nell’art. 8 :</a:t>
            </a:r>
          </a:p>
          <a:p>
            <a:pPr algn="just">
              <a:buClrTx/>
              <a:buSzPct val="100000"/>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«le cessioni di apparati motore e loro componenti e parti di ricambio degli stessi e delle navi e degli aeromobili di cui alle lettere precedenti, le cessioni di beni destinati a loro dotazione di bordo e le forniture destinate al loro rifornimento e vettovagliamento, comprese le somministrazioni di alimenti e bevande a bordo ed escluse, per le navi adibite alla pesca costiera, le provviste di bordo».  </a:t>
            </a:r>
          </a:p>
        </p:txBody>
      </p:sp>
      <p:sp>
        <p:nvSpPr>
          <p:cNvPr id="3" name="Segnaposto data 2">
            <a:extLst>
              <a:ext uri="{FF2B5EF4-FFF2-40B4-BE49-F238E27FC236}">
                <a16:creationId xmlns:a16="http://schemas.microsoft.com/office/drawing/2014/main" xmlns="" id="{5F987CD2-89F6-4A08-8483-8A0E6C0E776F}"/>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566409CD-2273-4A70-9C52-6BDB3CF70AEF}"/>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4811511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3CC2396E-6025-447E-823C-1030613EBA50}"/>
              </a:ext>
            </a:extLst>
          </p:cNvPr>
          <p:cNvSpPr/>
          <p:nvPr/>
        </p:nvSpPr>
        <p:spPr>
          <a:xfrm>
            <a:off x="1671083" y="2157603"/>
            <a:ext cx="8849833" cy="892552"/>
          </a:xfrm>
          <a:prstGeom prst="rect">
            <a:avLst/>
          </a:prstGeom>
        </p:spPr>
        <p:txBody>
          <a:bodyPr wrap="square">
            <a:spAutoFit/>
          </a:bodyPr>
          <a:lstStyle/>
          <a:p>
            <a:pPr algn="just">
              <a:spcBef>
                <a:spcPts val="400"/>
              </a:spcBef>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Tale beneficio, della non imponibilità prevista dall’art. 8 bis,  ha precisi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requisiti soggettivi </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e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oggettivi.</a:t>
            </a:r>
          </a:p>
        </p:txBody>
      </p:sp>
      <p:sp>
        <p:nvSpPr>
          <p:cNvPr id="3" name="Segnaposto data 2">
            <a:extLst>
              <a:ext uri="{FF2B5EF4-FFF2-40B4-BE49-F238E27FC236}">
                <a16:creationId xmlns:a16="http://schemas.microsoft.com/office/drawing/2014/main" xmlns="" id="{237F6BAC-EBB8-4BEC-9C98-0BF9B6FEC201}"/>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750060AE-2CEA-4A68-B80B-E6F4B69BD19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154998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28A0268C-6E2E-4526-B64D-B44A991FFD31}"/>
              </a:ext>
            </a:extLst>
          </p:cNvPr>
          <p:cNvSpPr/>
          <p:nvPr/>
        </p:nvSpPr>
        <p:spPr>
          <a:xfrm>
            <a:off x="2215116" y="1725970"/>
            <a:ext cx="7761767" cy="1703030"/>
          </a:xfrm>
          <a:prstGeom prst="rect">
            <a:avLst/>
          </a:prstGeom>
        </p:spPr>
        <p:txBody>
          <a:bodyPr wrap="square">
            <a:spAutoFit/>
          </a:bodyPr>
          <a:lstStyle/>
          <a:p>
            <a:pPr algn="ctr">
              <a:spcBef>
                <a:spcPts val="400"/>
              </a:spcBef>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REQUISITI SOGGETTIVI</a:t>
            </a:r>
          </a:p>
          <a:p>
            <a:pPr algn="just">
              <a:spcBef>
                <a:spcPts val="400"/>
              </a:spcBef>
              <a:buSzPct val="100000"/>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ts val="400"/>
              </a:spcBef>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L'acquisto deve essere realizzato dal proprietario, dall'armatore o dal provveditore marittimo. </a:t>
            </a:r>
          </a:p>
        </p:txBody>
      </p:sp>
      <p:sp>
        <p:nvSpPr>
          <p:cNvPr id="3" name="Segnaposto data 2">
            <a:extLst>
              <a:ext uri="{FF2B5EF4-FFF2-40B4-BE49-F238E27FC236}">
                <a16:creationId xmlns:a16="http://schemas.microsoft.com/office/drawing/2014/main" xmlns="" id="{471A6DAF-61BF-4FC8-8F7B-C885837DAF09}"/>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EBF441A4-56C9-4D99-AC3C-DD0AAA7C19C3}"/>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6413449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D3E470BF-1803-481F-973C-9431AA9414A3}"/>
              </a:ext>
            </a:extLst>
          </p:cNvPr>
          <p:cNvSpPr/>
          <p:nvPr/>
        </p:nvSpPr>
        <p:spPr>
          <a:xfrm>
            <a:off x="1534632" y="1440563"/>
            <a:ext cx="9122735" cy="3652282"/>
          </a:xfrm>
          <a:prstGeom prst="rect">
            <a:avLst/>
          </a:prstGeom>
        </p:spPr>
        <p:txBody>
          <a:bodyPr wrap="square">
            <a:spAutoFit/>
          </a:bodyPr>
          <a:lstStyle/>
          <a:p>
            <a:pPr algn="ctr">
              <a:spcBef>
                <a:spcPts val="400"/>
              </a:spcBef>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REQUISITI  OGGETTIVI</a:t>
            </a:r>
          </a:p>
          <a:p>
            <a:pPr algn="ct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ts val="400"/>
              </a:spcBef>
              <a:buClr>
                <a:srgbClr val="2DA2BF"/>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La non imponibilità è limitata alle imbarcazioni per la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navigazione in alto mare</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e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usate per attività commerciali o pesca</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a quelle usate per operazioni di salvataggio o di assistenza in mare, a quelle da demolire, a quelle usate per la pesca costiera, a quelle militari e da guerra e in dotazione all’Esercito, all’Aeronautica Militare, ai Carabinieri, alla Guardia di Finanza e al corpo delle Capitanerie di Porto.</a:t>
            </a:r>
          </a:p>
        </p:txBody>
      </p:sp>
      <p:sp>
        <p:nvSpPr>
          <p:cNvPr id="3" name="Segnaposto data 2">
            <a:extLst>
              <a:ext uri="{FF2B5EF4-FFF2-40B4-BE49-F238E27FC236}">
                <a16:creationId xmlns:a16="http://schemas.microsoft.com/office/drawing/2014/main" xmlns="" id="{382D16E9-F112-4239-8D8F-EED33CA53472}"/>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0A73109-394A-41A1-B1DD-C031F121DB1A}"/>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54573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0E40D20C-62C3-40F5-89A2-4369BFC07CFF}"/>
              </a:ext>
            </a:extLst>
          </p:cNvPr>
          <p:cNvSpPr/>
          <p:nvPr/>
        </p:nvSpPr>
        <p:spPr>
          <a:xfrm>
            <a:off x="956930" y="458956"/>
            <a:ext cx="10015870" cy="5406608"/>
          </a:xfrm>
          <a:prstGeom prst="rect">
            <a:avLst/>
          </a:prstGeom>
        </p:spPr>
        <p:txBody>
          <a:bodyPr wrap="square">
            <a:spAutoFit/>
          </a:bodyPr>
          <a:lstStyle/>
          <a:p>
            <a:pPr algn="ctr">
              <a:spcBef>
                <a:spcPts val="400"/>
              </a:spcBef>
              <a:buClr>
                <a:srgbClr val="2DA2BF"/>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CONCETTO DI “NAVIGAZIONE IN ALTO MARE”</a:t>
            </a:r>
          </a:p>
          <a:p>
            <a:pPr algn="just">
              <a:spcBef>
                <a:spcPts val="400"/>
              </a:spcBef>
              <a:buClr>
                <a:srgbClr val="2DA2BF"/>
              </a:buClr>
              <a:buSzPct val="100000"/>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ts val="400"/>
              </a:spcBef>
              <a:buClr>
                <a:srgbClr val="2DA2BF"/>
              </a:buClr>
              <a:buSzPct val="100000"/>
            </a:pP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Occorre che le navi siano omologate per questo impiego sulla base delle loro caratteristiche strutturali e, inoltre, che siano effettivamente utilizzate per la navigazione in alto mare. </a:t>
            </a:r>
            <a:endPar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ts val="400"/>
              </a:spcBef>
              <a:buClr>
                <a:srgbClr val="2DA2BF"/>
              </a:buClr>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Per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alto mare</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deve intendersi quella parte di mare che eccede il limite massimo di 12 miglia nautiche misurate a partire dalle linee di base previste dal diritto internazionale del mare.</a:t>
            </a:r>
          </a:p>
          <a:p>
            <a:pPr algn="just">
              <a:spcBef>
                <a:spcPts val="400"/>
              </a:spcBef>
              <a:buClr>
                <a:srgbClr val="2DA2BF"/>
              </a:buClr>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L’art. 3 della Convenzione sui diritti del mare, firmata a Montego </a:t>
            </a:r>
            <a:r>
              <a:rPr lang="it-IT" altLang="it-IT" sz="2400" b="1" dirty="0" err="1">
                <a:solidFill>
                  <a:srgbClr val="002060"/>
                </a:solidFill>
                <a:latin typeface="Garamond" panose="02020404030301010803" pitchFamily="18" charset="0"/>
                <a:ea typeface="Calibri" panose="020F0502020204030204" pitchFamily="34" charset="0"/>
                <a:cs typeface="Arial" panose="020B0604020202020204" pitchFamily="34" charset="0"/>
              </a:rPr>
              <a:t>Bay</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il 10/12/1982 e ratificata con L. n. 689 del 02/12/1994, intitolato «larghezza del mare territoriale», stabilisce che ogni Stato ha diritto di fissare la larghezza del proprio mare territoriale fino ad un limite massimo di 12 miglia nautiche misurate a partire dalle linee di base determinate conformemente alla Convenzione.</a:t>
            </a:r>
          </a:p>
        </p:txBody>
      </p:sp>
      <p:sp>
        <p:nvSpPr>
          <p:cNvPr id="3" name="Segnaposto data 2">
            <a:extLst>
              <a:ext uri="{FF2B5EF4-FFF2-40B4-BE49-F238E27FC236}">
                <a16:creationId xmlns:a16="http://schemas.microsoft.com/office/drawing/2014/main" xmlns="" id="{5A45B642-F6A9-4368-AD65-7133834F41E0}"/>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F82664AC-DDFB-4446-83B9-B95238837AFB}"/>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0890298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4A5A74DC-FB34-40B0-8955-D4109A378C7F}"/>
              </a:ext>
            </a:extLst>
          </p:cNvPr>
          <p:cNvSpPr/>
          <p:nvPr/>
        </p:nvSpPr>
        <p:spPr>
          <a:xfrm>
            <a:off x="1343246" y="724008"/>
            <a:ext cx="9505507" cy="5037276"/>
          </a:xfrm>
          <a:prstGeom prst="rect">
            <a:avLst/>
          </a:prstGeom>
        </p:spPr>
        <p:txBody>
          <a:bodyPr wrap="square">
            <a:spAutoFit/>
          </a:bodyPr>
          <a:lstStyle/>
          <a:p>
            <a:pPr algn="ctr">
              <a:spcBef>
                <a:spcPts val="400"/>
              </a:spcBef>
              <a:buClr>
                <a:srgbClr val="2DA2BF"/>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CONCETTO DI “NAVIGAZIONE IN ALTO MARE”</a:t>
            </a:r>
          </a:p>
          <a:p>
            <a:pPr algn="just">
              <a:spcBef>
                <a:spcPts val="400"/>
              </a:spcBef>
              <a:buClr>
                <a:srgbClr val="2DA2BF"/>
              </a:buClr>
              <a:buSzPct val="100000"/>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ts val="400"/>
              </a:spcBef>
              <a:buClr>
                <a:srgbClr val="2DA2BF"/>
              </a:buClr>
              <a:buSzPct val="100000"/>
            </a:pP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L’Agenzia delle Entrate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con la Risoluzione n. 2E  del 12 gennaio 2017 ha  chiarito che:</a:t>
            </a:r>
          </a:p>
          <a:p>
            <a:pPr algn="just">
              <a:spcBef>
                <a:spcPts val="400"/>
              </a:spcBef>
              <a:buClr>
                <a:srgbClr val="2DA2BF"/>
              </a:buClr>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ai fini IVA, per alto mare deve intendersi quella parte di mare che eccede il limite massimo di 12 miglia nautiche misurate a partire dalle linee di base previste dal diritto internazionale del mare (art. 3 Convenzione Montego </a:t>
            </a:r>
            <a:r>
              <a:rPr lang="it-IT" altLang="it-IT" sz="2400" b="1" dirty="0" err="1">
                <a:solidFill>
                  <a:srgbClr val="002060"/>
                </a:solidFill>
                <a:latin typeface="Garamond" panose="02020404030301010803" pitchFamily="18" charset="0"/>
                <a:ea typeface="Calibri" panose="020F0502020204030204" pitchFamily="34" charset="0"/>
                <a:cs typeface="Arial" panose="020B0604020202020204" pitchFamily="34" charset="0"/>
              </a:rPr>
              <a:t>Bay</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a:t>
            </a:r>
          </a:p>
          <a:p>
            <a:pPr algn="just">
              <a:spcBef>
                <a:spcPts val="400"/>
              </a:spcBef>
              <a:buClr>
                <a:srgbClr val="2DA2BF"/>
              </a:buClr>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Per garantire che il regime di non imponibilità di cui al citato art. 8 bis sia applicato nei soli casi in cui è previsto, ovvero, relativamente alle navi che effettuano concretamente e in misura prevalente navigazione in alto mare, gli Stati membri non possono basarsi esclusivamente su criteri oggettivi quali la lunghezza o la stazza della nave.»</a:t>
            </a:r>
          </a:p>
        </p:txBody>
      </p:sp>
      <p:sp>
        <p:nvSpPr>
          <p:cNvPr id="3" name="Segnaposto data 2">
            <a:extLst>
              <a:ext uri="{FF2B5EF4-FFF2-40B4-BE49-F238E27FC236}">
                <a16:creationId xmlns:a16="http://schemas.microsoft.com/office/drawing/2014/main" xmlns="" id="{31E71BDC-0320-4C89-923E-B65B5AA7E96B}"/>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81F9CAD0-8946-471B-BBEE-653640C49830}"/>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9380098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AD1E927C-C2B6-4484-9BF5-DF94399D8BA6}"/>
              </a:ext>
            </a:extLst>
          </p:cNvPr>
          <p:cNvSpPr/>
          <p:nvPr/>
        </p:nvSpPr>
        <p:spPr>
          <a:xfrm>
            <a:off x="1513367" y="1777266"/>
            <a:ext cx="9165265" cy="3303468"/>
          </a:xfrm>
          <a:prstGeom prst="rect">
            <a:avLst/>
          </a:prstGeom>
        </p:spPr>
        <p:txBody>
          <a:bodyPr wrap="square">
            <a:spAutoFit/>
          </a:bodyPr>
          <a:lstStyle/>
          <a:p>
            <a:pPr algn="ctr">
              <a:spcBef>
                <a:spcPts val="400"/>
              </a:spcBef>
              <a:buClr>
                <a:srgbClr val="2DA2BF"/>
              </a:buClr>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CONCETTO DI “NAVIGAZIONE IN ALTO MARE”</a:t>
            </a:r>
          </a:p>
          <a:p>
            <a:pPr algn="ctr">
              <a:spcBef>
                <a:spcPts val="400"/>
              </a:spcBef>
              <a:buClr>
                <a:srgbClr val="2DA2BF"/>
              </a:buClr>
              <a:buSzPct val="100000"/>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ts val="400"/>
              </a:spcBef>
              <a:buClr>
                <a:srgbClr val="2DA2BF"/>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Per questa ragione, si ritiene che una nave possa considerarsi adibita alla navigazione in alto mare se, con riferimento all’anno precedente, ha effettuato in misura superiore al 70% viaggi in alto mare (ovvero, oltre le 12 miglia marine). Tale condizione deve essere verificata per ciascun periodo d’imposta sulla base di documentazione ufficiale.</a:t>
            </a:r>
          </a:p>
        </p:txBody>
      </p:sp>
      <p:sp>
        <p:nvSpPr>
          <p:cNvPr id="3" name="Segnaposto data 2">
            <a:extLst>
              <a:ext uri="{FF2B5EF4-FFF2-40B4-BE49-F238E27FC236}">
                <a16:creationId xmlns:a16="http://schemas.microsoft.com/office/drawing/2014/main" xmlns="" id="{6F06BFCF-FF82-435D-90FD-75F1F6DF1E45}"/>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980B5614-895F-4FF2-901F-5C17C00F26D9}"/>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1599084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F1F2054F-2520-4376-8085-0C9D08307BB5}"/>
              </a:ext>
            </a:extLst>
          </p:cNvPr>
          <p:cNvSpPr/>
          <p:nvPr/>
        </p:nvSpPr>
        <p:spPr>
          <a:xfrm>
            <a:off x="1566530" y="764948"/>
            <a:ext cx="9058939" cy="4965462"/>
          </a:xfrm>
          <a:prstGeom prst="rect">
            <a:avLst/>
          </a:prstGeom>
        </p:spPr>
        <p:txBody>
          <a:bodyPr wrap="square">
            <a:spAutoFit/>
          </a:bodyPr>
          <a:lstStyle/>
          <a:p>
            <a:pPr algn="ctr">
              <a:spcBef>
                <a:spcPts val="400"/>
              </a:spcBef>
              <a:buClr>
                <a:srgbClr val="2DA2BF"/>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NAVI IN COSTRUZIONE O CHE NON HANNO EFFETTUATO VIAGGI IN MARE</a:t>
            </a:r>
          </a:p>
          <a:p>
            <a:pPr algn="ctr">
              <a:spcBef>
                <a:spcPts val="400"/>
              </a:spcBef>
              <a:buClr>
                <a:srgbClr val="2DA2BF"/>
              </a:buClr>
              <a:buSzPct val="100000"/>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spcBef>
                <a:spcPts val="400"/>
              </a:spcBef>
              <a:buClr>
                <a:srgbClr val="2DA2BF"/>
              </a:buClr>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Con riferimento agli  acquisti relativi a una nave in fase di costruzione, ovvero, di una nave che non ha effettuato alcun viaggio in mare, il regime di non imponibilità può applicarsi in via anticipata sulla base di una dichiarazione dell’armatore dalla quale risulti che, una volta ultimata, la nave sarà adibita alla navigazione in alto mare. Tuttavia, relativamente a tali acquisti, la condizione dell’effettiva navigazione della nave in alto mare oltre il 70% dei viaggi deve essere verificata entro l’anno successivo al varo della nave in mare, salvo variazione dell’imposta ai sensi dell’art. 26 del DPR 633/72.</a:t>
            </a:r>
          </a:p>
        </p:txBody>
      </p:sp>
      <p:sp>
        <p:nvSpPr>
          <p:cNvPr id="3" name="Segnaposto data 2">
            <a:extLst>
              <a:ext uri="{FF2B5EF4-FFF2-40B4-BE49-F238E27FC236}">
                <a16:creationId xmlns:a16="http://schemas.microsoft.com/office/drawing/2014/main" xmlns="" id="{530B81C7-24C1-4A68-96EF-57E02FE6A833}"/>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DB007FB1-7687-4270-AE11-2B20440E334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213759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6D59C0C-8004-4822-B7E8-DA6350D9F82A}"/>
              </a:ext>
            </a:extLst>
          </p:cNvPr>
          <p:cNvSpPr/>
          <p:nvPr/>
        </p:nvSpPr>
        <p:spPr>
          <a:xfrm>
            <a:off x="1375144" y="1189212"/>
            <a:ext cx="9058940" cy="4093428"/>
          </a:xfrm>
          <a:prstGeom prst="rect">
            <a:avLst/>
          </a:prstGeom>
        </p:spPr>
        <p:txBody>
          <a:bodyPr wrap="square">
            <a:spAutoFit/>
          </a:bodyPr>
          <a:lstStyle/>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RISOLUZIONE N. 1/D – N. 69/E DEL 13/06/2017</a:t>
            </a:r>
          </a:p>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AGENZIA DELLE DOGANE E DEI MONOPOLI - AGENZIA DELLE ENTRATE  </a:t>
            </a:r>
          </a:p>
          <a:p>
            <a:pPr algn="ctr"/>
            <a:r>
              <a:rPr lang="it-IT" altLang="it-IT" sz="2700" b="1" dirty="0">
                <a:solidFill>
                  <a:srgbClr val="002060"/>
                </a:solidFill>
                <a:latin typeface="Garamond" panose="02020404030301010803" pitchFamily="18" charset="0"/>
                <a:ea typeface="Calibri" panose="020F0502020204030204" pitchFamily="34" charset="0"/>
                <a:cs typeface="Arial" panose="020B0604020202020204" pitchFamily="34" charset="0"/>
              </a:rPr>
              <a:t>(Operazioni di approvvigionamento di prodotti energetici. Art. 269 Reg.(UE) n. 952/2013 e art. 8 bis DPR 633/72)</a:t>
            </a:r>
          </a:p>
          <a:p>
            <a:pPr algn="ct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Nella presente risoluzione viene precisato il concetto di «navi adibite alla navigazione in alto mare» e si fa riferimento all’applicazione del beneficio di non imponibilità alle navi in costruzione o che non hanno effettuato viaggi in mare.</a:t>
            </a:r>
            <a:endParaRPr lang="it-IT" altLang="it-IT" sz="2600" b="1" dirty="0">
              <a:solidFill>
                <a:srgbClr val="000000"/>
              </a:solidFill>
              <a:latin typeface="Garamond" panose="02020404030301010803" pitchFamily="18" charset="0"/>
            </a:endParaRPr>
          </a:p>
        </p:txBody>
      </p:sp>
      <p:sp>
        <p:nvSpPr>
          <p:cNvPr id="3" name="Segnaposto data 2">
            <a:extLst>
              <a:ext uri="{FF2B5EF4-FFF2-40B4-BE49-F238E27FC236}">
                <a16:creationId xmlns:a16="http://schemas.microsoft.com/office/drawing/2014/main" xmlns="" id="{8152466F-A7B5-45F5-A956-01BEBCD5442E}"/>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023D6465-0DD7-49C7-9858-326507816EE1}"/>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174830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78ED1C1A-7262-4EE0-A116-3CB58D4F5F43}"/>
              </a:ext>
            </a:extLst>
          </p:cNvPr>
          <p:cNvSpPr txBox="1">
            <a:spLocks noChangeArrowheads="1"/>
          </p:cNvSpPr>
          <p:nvPr/>
        </p:nvSpPr>
        <p:spPr bwMode="auto">
          <a:xfrm>
            <a:off x="1973180" y="1532522"/>
            <a:ext cx="7794708" cy="32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defTabSz="914400" eaLnBrk="0" fontAlgn="base" hangingPunct="0">
              <a:spcBef>
                <a:spcPct val="0"/>
              </a:spcBef>
              <a:spcAft>
                <a:spcPct val="0"/>
              </a:spcAft>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Sono generi normalmente destinati all’uso dell’equipaggio e dei passeggeri ed al funzionamento delle navi e degli aeromobili che hanno la «caratteristica della consumabilità». </a:t>
            </a:r>
          </a:p>
          <a:p>
            <a:pPr algn="just" defTabSz="914400" eaLnBrk="0" fontAlgn="base" hangingPunct="0">
              <a:spcBef>
                <a:spcPct val="0"/>
              </a:spcBef>
              <a:spcAft>
                <a:spcPct val="0"/>
              </a:spcAft>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Ad esempio, i cibi e le bevande (cd. vettovagliamento) ed i prodotti energetici (gasolio od olio) sono usati per il rifornimento delle navi o degli aeromobili (cd. bunkeraggio).</a:t>
            </a:r>
          </a:p>
        </p:txBody>
      </p:sp>
      <p:sp>
        <p:nvSpPr>
          <p:cNvPr id="3" name="Segnaposto data 2">
            <a:extLst>
              <a:ext uri="{FF2B5EF4-FFF2-40B4-BE49-F238E27FC236}">
                <a16:creationId xmlns:a16="http://schemas.microsoft.com/office/drawing/2014/main" xmlns="" id="{FD2B8538-FA11-4CC7-ABAB-B58CF59337F6}"/>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FA257916-7FD2-4DEA-B9A5-AD017CA7875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42572445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37D35562-74FB-4129-9E42-87EE5957A6FC}"/>
              </a:ext>
            </a:extLst>
          </p:cNvPr>
          <p:cNvSpPr/>
          <p:nvPr/>
        </p:nvSpPr>
        <p:spPr>
          <a:xfrm>
            <a:off x="1003005" y="347307"/>
            <a:ext cx="10185990" cy="5693866"/>
          </a:xfrm>
          <a:prstGeom prst="rect">
            <a:avLst/>
          </a:prstGeom>
        </p:spPr>
        <p:txBody>
          <a:bodyPr wrap="square">
            <a:spAutoFit/>
          </a:bodyPr>
          <a:lstStyle/>
          <a:p>
            <a:pPr algn="ct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RISOLUZIONE N. 1/D – N. 69/E DEL 13/06/2017</a:t>
            </a:r>
          </a:p>
          <a:p>
            <a:pPr algn="ct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AGENZIA DELLE DOGANE E DEI MONOPOLI - AGENZIA DELLE ENTRATE  </a:t>
            </a:r>
          </a:p>
          <a:p>
            <a:pPr algn="ctr"/>
            <a:r>
              <a:rPr lang="it-IT" altLang="it-IT" sz="2500" b="1" dirty="0">
                <a:solidFill>
                  <a:srgbClr val="002060"/>
                </a:solidFill>
                <a:latin typeface="Garamond" panose="02020404030301010803" pitchFamily="18" charset="0"/>
                <a:ea typeface="Calibri" panose="020F0502020204030204" pitchFamily="34" charset="0"/>
                <a:cs typeface="Arial" panose="020B0604020202020204" pitchFamily="34" charset="0"/>
              </a:rPr>
              <a:t>(Operazioni di approvvigionamento di prodotti energetici. </a:t>
            </a:r>
          </a:p>
          <a:p>
            <a:pPr algn="ctr"/>
            <a:r>
              <a:rPr lang="it-IT" altLang="it-IT" sz="2500" b="1" dirty="0">
                <a:solidFill>
                  <a:srgbClr val="002060"/>
                </a:solidFill>
                <a:latin typeface="Garamond" panose="02020404030301010803" pitchFamily="18" charset="0"/>
                <a:ea typeface="Calibri" panose="020F0502020204030204" pitchFamily="34" charset="0"/>
                <a:cs typeface="Arial" panose="020B0604020202020204" pitchFamily="34" charset="0"/>
              </a:rPr>
              <a:t>Art. 269 Reg.(UE) n. 952/2013 e art. 8 bis DPR 633/72)</a:t>
            </a:r>
          </a:p>
          <a:p>
            <a:pPr algn="ctr"/>
            <a:endParaRPr lang="it-IT" altLang="it-IT" sz="25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r>
              <a:rPr lang="it-IT" altLang="it-IT" sz="2500" b="1" dirty="0">
                <a:solidFill>
                  <a:srgbClr val="002060"/>
                </a:solidFill>
                <a:latin typeface="Garamond" panose="02020404030301010803" pitchFamily="18" charset="0"/>
                <a:ea typeface="Calibri" panose="020F0502020204030204" pitchFamily="34" charset="0"/>
                <a:cs typeface="Arial" panose="020B0604020202020204" pitchFamily="34" charset="0"/>
              </a:rPr>
              <a:t>NAVI COMMERCIALI IN IMPORTAZIONE</a:t>
            </a:r>
          </a:p>
          <a:p>
            <a:pPr algn="ct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Nella presente risoluzione si fa, anche, riferimento all’applicazione anticipata del beneficio fiscale al caso dell’importazione di navi commerciali adibite alla navigazione in alto mare, incluse le unità adibite ad esclusivo scopo commerciale mediante contratto di noleggio, consentendo all’importatore di non pagare l’IVA al momento dell’espletamento delle formalità doganali, subordinatamente alla presentazione di una dichiarazione dell’armatore di destinare la nave almeno per il 70% in viaggi in alto mare.</a:t>
            </a:r>
          </a:p>
        </p:txBody>
      </p:sp>
      <p:sp>
        <p:nvSpPr>
          <p:cNvPr id="3" name="Segnaposto data 2">
            <a:extLst>
              <a:ext uri="{FF2B5EF4-FFF2-40B4-BE49-F238E27FC236}">
                <a16:creationId xmlns:a16="http://schemas.microsoft.com/office/drawing/2014/main" xmlns="" id="{0204B5A4-11F3-46F4-ABAB-E826B884D305}"/>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09A4216D-7351-4AA9-B465-47D212DC89D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8262684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5F83C90-73BE-462E-92C1-03B75C95EEA8}"/>
              </a:ext>
            </a:extLst>
          </p:cNvPr>
          <p:cNvSpPr/>
          <p:nvPr/>
        </p:nvSpPr>
        <p:spPr>
          <a:xfrm>
            <a:off x="1828799" y="1978231"/>
            <a:ext cx="8250865" cy="1692771"/>
          </a:xfrm>
          <a:prstGeom prst="rect">
            <a:avLst/>
          </a:prstGeom>
        </p:spPr>
        <p:txBody>
          <a:bodyPr wrap="square">
            <a:spAutoFit/>
          </a:bodyPr>
          <a:lstStyle/>
          <a:p>
            <a:pPr algn="just">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In conclusione, se l’operazione rispetta i precedenti requisiti soggettivi ed oggettivi, essa sarà non imponibile IVA ai sensi dell’art. 8 bis della legga IVA, indipendentemente dalla destinazione della nave.</a:t>
            </a:r>
          </a:p>
        </p:txBody>
      </p:sp>
      <p:sp>
        <p:nvSpPr>
          <p:cNvPr id="3" name="Segnaposto data 2">
            <a:extLst>
              <a:ext uri="{FF2B5EF4-FFF2-40B4-BE49-F238E27FC236}">
                <a16:creationId xmlns:a16="http://schemas.microsoft.com/office/drawing/2014/main" xmlns="" id="{AD942EE7-C262-4F9D-AFF9-3C50915F7C1C}"/>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BF21DA5-06F5-41D5-AA95-D7D59196C690}"/>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7207772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907BE46-FDC4-4F5C-82D3-EE04C7E9292B}"/>
              </a:ext>
            </a:extLst>
          </p:cNvPr>
          <p:cNvSpPr/>
          <p:nvPr/>
        </p:nvSpPr>
        <p:spPr>
          <a:xfrm>
            <a:off x="1594885" y="1775384"/>
            <a:ext cx="8633637" cy="2492990"/>
          </a:xfrm>
          <a:prstGeom prst="rect">
            <a:avLst/>
          </a:prstGeom>
        </p:spPr>
        <p:txBody>
          <a:bodyPr wrap="square">
            <a:spAutoFit/>
          </a:bodyPr>
          <a:lstStyle/>
          <a:p>
            <a:pPr algn="just">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Qualora, invece, non venga rispettato uno dei requisiti dell’art. 8 bis, sarà necessario verificare se l’operazione di approvvigionamento sia qualificabile come un’esportazione ai sensi dell’art. 8 della legge IVA o come una cessione intracomunitaria, di cui agli artt. 41 e 58 del D.L. n. 331/93, altrimenti sarà imponibile IVA.</a:t>
            </a:r>
          </a:p>
        </p:txBody>
      </p:sp>
      <p:sp>
        <p:nvSpPr>
          <p:cNvPr id="3" name="Segnaposto data 2">
            <a:extLst>
              <a:ext uri="{FF2B5EF4-FFF2-40B4-BE49-F238E27FC236}">
                <a16:creationId xmlns:a16="http://schemas.microsoft.com/office/drawing/2014/main" xmlns="" id="{8BDF5F40-3952-4A52-B309-FFE9659C4846}"/>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6F6FEDAE-2C76-4456-9E63-7D84FD94A2D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7480892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xmlns="" id="{3F7C76BC-84DA-4F09-BCB4-5311BA914650}"/>
              </a:ext>
            </a:extLst>
          </p:cNvPr>
          <p:cNvGrpSpPr/>
          <p:nvPr/>
        </p:nvGrpSpPr>
        <p:grpSpPr>
          <a:xfrm>
            <a:off x="1335346" y="347663"/>
            <a:ext cx="8666163" cy="6510337"/>
            <a:chOff x="250825" y="188913"/>
            <a:chExt cx="8666163" cy="6510337"/>
          </a:xfrm>
        </p:grpSpPr>
        <p:sp>
          <p:nvSpPr>
            <p:cNvPr id="3" name="Rettangolo 2">
              <a:extLst>
                <a:ext uri="{FF2B5EF4-FFF2-40B4-BE49-F238E27FC236}">
                  <a16:creationId xmlns:a16="http://schemas.microsoft.com/office/drawing/2014/main" xmlns="" id="{EF112998-4F78-445D-9E53-5212ABCF3D0F}"/>
                </a:ext>
              </a:extLst>
            </p:cNvPr>
            <p:cNvSpPr>
              <a:spLocks noChangeArrowheads="1"/>
            </p:cNvSpPr>
            <p:nvPr/>
          </p:nvSpPr>
          <p:spPr bwMode="auto">
            <a:xfrm>
              <a:off x="250825" y="188913"/>
              <a:ext cx="8642350"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lgn="ctr">
                <a:buClrTx/>
              </a:pPr>
              <a:r>
                <a:rPr lang="it-IT" altLang="it-IT" sz="1200" b="1" u="sng" dirty="0">
                  <a:latin typeface="BookmanOldStyle" charset="0"/>
                </a:rPr>
                <a:t>SCHEMA per applicazione IVA secondo il C.D.U</a:t>
              </a:r>
            </a:p>
            <a:p>
              <a:pPr algn="ctr">
                <a:buClrTx/>
              </a:pPr>
              <a:endParaRPr lang="it-IT" altLang="it-IT" sz="1200" dirty="0">
                <a:latin typeface="BookmanOldStyle" charset="0"/>
              </a:endParaRPr>
            </a:p>
            <a:p>
              <a:pPr>
                <a:buClrTx/>
              </a:pPr>
              <a:r>
                <a:rPr lang="it-IT" altLang="it-IT" sz="1200" dirty="0">
                  <a:latin typeface="BookmanOldStyle" charset="0"/>
                </a:rPr>
                <a:t>   IL TIPO DI NAVE</a:t>
              </a:r>
            </a:p>
            <a:p>
              <a:pPr>
                <a:buClrTx/>
              </a:pPr>
              <a:endParaRPr lang="it-IT" altLang="it-IT" sz="1200" dirty="0">
                <a:latin typeface="BookmanOldStyle" charset="0"/>
              </a:endParaRPr>
            </a:p>
            <a:p>
              <a:pP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buClrTx/>
              </a:pPr>
              <a:r>
                <a:rPr lang="it-IT" altLang="it-IT" sz="1200" dirty="0">
                  <a:latin typeface="BookmanOldStyle" charset="0"/>
                </a:rPr>
                <a:t>   ACQUIRENTE</a:t>
              </a: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buClrTx/>
              </a:pPr>
              <a:r>
                <a:rPr lang="it-IT" altLang="it-IT" sz="1200" dirty="0">
                  <a:latin typeface="BookmanOldStyle" charset="0"/>
                </a:rPr>
                <a:t>   IL REGIME</a:t>
              </a: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a:p>
              <a:pPr algn="ctr">
                <a:buClrTx/>
              </a:pPr>
              <a:endParaRPr lang="it-IT" altLang="it-IT" sz="1200" dirty="0">
                <a:latin typeface="BookmanOldStyle" charset="0"/>
              </a:endParaRPr>
            </a:p>
          </p:txBody>
        </p:sp>
        <p:sp>
          <p:nvSpPr>
            <p:cNvPr id="4" name="Rettangolo 3">
              <a:extLst>
                <a:ext uri="{FF2B5EF4-FFF2-40B4-BE49-F238E27FC236}">
                  <a16:creationId xmlns:a16="http://schemas.microsoft.com/office/drawing/2014/main" xmlns="" id="{BD3F5961-4EBD-4647-9B6E-551B4E0C0811}"/>
                </a:ext>
              </a:extLst>
            </p:cNvPr>
            <p:cNvSpPr>
              <a:spLocks noChangeArrowheads="1"/>
            </p:cNvSpPr>
            <p:nvPr/>
          </p:nvSpPr>
          <p:spPr bwMode="auto">
            <a:xfrm>
              <a:off x="395288" y="908050"/>
              <a:ext cx="3960812" cy="2305050"/>
            </a:xfrm>
            <a:prstGeom prst="rect">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buFont typeface="Arial" panose="020B0604020202020204" pitchFamily="34" charset="0"/>
                <a:buChar char="•"/>
              </a:pPr>
              <a:r>
                <a:rPr lang="it-IT" altLang="it-IT" sz="1400">
                  <a:solidFill>
                    <a:srgbClr val="FFFFFF"/>
                  </a:solidFill>
                  <a:latin typeface="Times New Roman" panose="02020603050405020304" pitchFamily="18" charset="0"/>
                </a:rPr>
                <a:t>Navi per la navigazione in </a:t>
              </a:r>
              <a:r>
                <a:rPr lang="it-IT" altLang="it-IT" sz="1400" u="sng">
                  <a:solidFill>
                    <a:srgbClr val="FFFFFF"/>
                  </a:solidFill>
                  <a:latin typeface="Times New Roman" panose="02020603050405020304" pitchFamily="18" charset="0"/>
                </a:rPr>
                <a:t>alto mare </a:t>
              </a:r>
              <a:r>
                <a:rPr lang="it-IT" altLang="it-IT" sz="1400">
                  <a:solidFill>
                    <a:srgbClr val="FFFFFF"/>
                  </a:solidFill>
                  <a:latin typeface="Times New Roman" panose="02020603050405020304" pitchFamily="18" charset="0"/>
                </a:rPr>
                <a:t>e destinate ad attività </a:t>
              </a:r>
              <a:r>
                <a:rPr lang="it-IT" altLang="it-IT" sz="1400" u="sng">
                  <a:solidFill>
                    <a:srgbClr val="FFFFFF"/>
                  </a:solidFill>
                  <a:latin typeface="Times New Roman" panose="02020603050405020304" pitchFamily="18" charset="0"/>
                </a:rPr>
                <a:t>commerciali</a:t>
              </a:r>
              <a:r>
                <a:rPr lang="it-IT" altLang="it-IT" sz="1400">
                  <a:solidFill>
                    <a:srgbClr val="FFFFFF"/>
                  </a:solidFill>
                  <a:latin typeface="Times New Roman" panose="02020603050405020304" pitchFamily="18" charset="0"/>
                </a:rPr>
                <a:t> o alla </a:t>
              </a:r>
              <a:r>
                <a:rPr lang="it-IT" altLang="it-IT" sz="1400" u="sng">
                  <a:solidFill>
                    <a:srgbClr val="FFFFFF"/>
                  </a:solidFill>
                  <a:latin typeface="Times New Roman" panose="02020603050405020304" pitchFamily="18" charset="0"/>
                </a:rPr>
                <a:t>pesca</a:t>
              </a:r>
              <a:r>
                <a:rPr lang="it-IT" altLang="it-IT" sz="1400">
                  <a:solidFill>
                    <a:srgbClr val="FFFFFF"/>
                  </a:solidFill>
                  <a:latin typeface="Times New Roman" panose="02020603050405020304" pitchFamily="18" charset="0"/>
                </a:rPr>
                <a:t>;</a:t>
              </a:r>
            </a:p>
            <a:p>
              <a:pPr>
                <a:spcBef>
                  <a:spcPct val="0"/>
                </a:spcBef>
                <a:buFont typeface="Arial" panose="020B0604020202020204" pitchFamily="34" charset="0"/>
                <a:buChar char="•"/>
              </a:pPr>
              <a:r>
                <a:rPr lang="it-IT" altLang="it-IT" sz="1400">
                  <a:solidFill>
                    <a:srgbClr val="FFFFFF"/>
                  </a:solidFill>
                  <a:latin typeface="Times New Roman" panose="02020603050405020304" pitchFamily="18" charset="0"/>
                </a:rPr>
                <a:t>Navi adibite ad operazioni di </a:t>
              </a:r>
              <a:r>
                <a:rPr lang="it-IT" altLang="it-IT" sz="1400" u="sng">
                  <a:solidFill>
                    <a:srgbClr val="FFFFFF"/>
                  </a:solidFill>
                  <a:latin typeface="Times New Roman" panose="02020603050405020304" pitchFamily="18" charset="0"/>
                </a:rPr>
                <a:t>salvataggio o di assistenza </a:t>
              </a:r>
              <a:r>
                <a:rPr lang="it-IT" altLang="it-IT" sz="1400">
                  <a:solidFill>
                    <a:srgbClr val="FFFFFF"/>
                  </a:solidFill>
                  <a:latin typeface="Times New Roman" panose="02020603050405020304" pitchFamily="18" charset="0"/>
                </a:rPr>
                <a:t>in mare;</a:t>
              </a:r>
            </a:p>
            <a:p>
              <a:pPr>
                <a:spcBef>
                  <a:spcPct val="0"/>
                </a:spcBef>
                <a:buFont typeface="Arial" panose="020B0604020202020204" pitchFamily="34" charset="0"/>
                <a:buChar char="•"/>
              </a:pPr>
              <a:r>
                <a:rPr lang="it-IT" altLang="it-IT" sz="1400" u="sng">
                  <a:solidFill>
                    <a:srgbClr val="FFFFFF"/>
                  </a:solidFill>
                  <a:latin typeface="Times New Roman" panose="02020603050405020304" pitchFamily="18" charset="0"/>
                </a:rPr>
                <a:t>Navi da demolire;</a:t>
              </a:r>
            </a:p>
            <a:p>
              <a:pPr>
                <a:spcBef>
                  <a:spcPct val="0"/>
                </a:spcBef>
                <a:buFont typeface="Arial" panose="020B0604020202020204" pitchFamily="34" charset="0"/>
                <a:buChar char="•"/>
              </a:pPr>
              <a:r>
                <a:rPr lang="it-IT" altLang="it-IT" sz="1400">
                  <a:solidFill>
                    <a:srgbClr val="FFFFFF"/>
                  </a:solidFill>
                  <a:latin typeface="Times New Roman" panose="02020603050405020304" pitchFamily="18" charset="0"/>
                </a:rPr>
                <a:t>Navi per la </a:t>
              </a:r>
              <a:r>
                <a:rPr lang="it-IT" altLang="it-IT" sz="1400" u="sng">
                  <a:solidFill>
                    <a:srgbClr val="FFFFFF"/>
                  </a:solidFill>
                  <a:latin typeface="Times New Roman" panose="02020603050405020304" pitchFamily="18" charset="0"/>
                </a:rPr>
                <a:t>pesca costiera;</a:t>
              </a:r>
            </a:p>
            <a:p>
              <a:pPr>
                <a:spcBef>
                  <a:spcPct val="0"/>
                </a:spcBef>
                <a:buFont typeface="Arial" panose="020B0604020202020204" pitchFamily="34" charset="0"/>
                <a:buChar char="•"/>
              </a:pPr>
              <a:r>
                <a:rPr lang="it-IT" altLang="it-IT" sz="1400" u="sng">
                  <a:solidFill>
                    <a:srgbClr val="FFFFFF"/>
                  </a:solidFill>
                  <a:latin typeface="Times New Roman" panose="02020603050405020304" pitchFamily="18" charset="0"/>
                </a:rPr>
                <a:t>Navi militari, da guerra o in dotazione all’Esercito Italiano, all’Aeronautica militare, ai Carabinieri, alla Guardia di Finanza e alle Capitanerie di porto.</a:t>
              </a:r>
            </a:p>
          </p:txBody>
        </p:sp>
        <p:sp>
          <p:nvSpPr>
            <p:cNvPr id="5" name="Rettangolo 4">
              <a:extLst>
                <a:ext uri="{FF2B5EF4-FFF2-40B4-BE49-F238E27FC236}">
                  <a16:creationId xmlns:a16="http://schemas.microsoft.com/office/drawing/2014/main" xmlns="" id="{61F866FA-5D20-4AAD-AD5A-60201CEEFC8E}"/>
                </a:ext>
              </a:extLst>
            </p:cNvPr>
            <p:cNvSpPr>
              <a:spLocks noChangeArrowheads="1"/>
            </p:cNvSpPr>
            <p:nvPr/>
          </p:nvSpPr>
          <p:spPr bwMode="auto">
            <a:xfrm>
              <a:off x="6156325" y="890588"/>
              <a:ext cx="2447925" cy="1152525"/>
            </a:xfrm>
            <a:prstGeom prst="rect">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r>
                <a:rPr lang="it-IT" altLang="it-IT" sz="1400">
                  <a:solidFill>
                    <a:srgbClr val="FFFFFF"/>
                  </a:solidFill>
                  <a:latin typeface="Times New Roman" panose="02020603050405020304" pitchFamily="18" charset="0"/>
                </a:rPr>
                <a:t>Imbarcazioni diverse da quelle a fianco indicate</a:t>
              </a:r>
            </a:p>
          </p:txBody>
        </p:sp>
        <p:sp>
          <p:nvSpPr>
            <p:cNvPr id="6" name="Rettangolo 5">
              <a:extLst>
                <a:ext uri="{FF2B5EF4-FFF2-40B4-BE49-F238E27FC236}">
                  <a16:creationId xmlns:a16="http://schemas.microsoft.com/office/drawing/2014/main" xmlns="" id="{97492BC2-04CF-47EA-BD3B-9C0E04687B1C}"/>
                </a:ext>
              </a:extLst>
            </p:cNvPr>
            <p:cNvSpPr>
              <a:spLocks noChangeArrowheads="1"/>
            </p:cNvSpPr>
            <p:nvPr/>
          </p:nvSpPr>
          <p:spPr bwMode="auto">
            <a:xfrm>
              <a:off x="395288" y="3500438"/>
              <a:ext cx="2160587" cy="936625"/>
            </a:xfrm>
            <a:prstGeom prst="rect">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buFont typeface="Arial" panose="020B0604020202020204" pitchFamily="34" charset="0"/>
                <a:buChar char="•"/>
              </a:pPr>
              <a:r>
                <a:rPr lang="it-IT" altLang="it-IT" sz="1400" u="sng">
                  <a:solidFill>
                    <a:srgbClr val="FFFFFF"/>
                  </a:solidFill>
                  <a:latin typeface="Times New Roman" panose="02020603050405020304" pitchFamily="18" charset="0"/>
                </a:rPr>
                <a:t>Armatori;</a:t>
              </a:r>
            </a:p>
            <a:p>
              <a:pPr>
                <a:spcBef>
                  <a:spcPct val="0"/>
                </a:spcBef>
                <a:buFont typeface="Arial" panose="020B0604020202020204" pitchFamily="34" charset="0"/>
                <a:buChar char="•"/>
              </a:pPr>
              <a:r>
                <a:rPr lang="it-IT" altLang="it-IT" sz="1400" u="sng">
                  <a:solidFill>
                    <a:srgbClr val="FFFFFF"/>
                  </a:solidFill>
                  <a:latin typeface="Times New Roman" panose="02020603050405020304" pitchFamily="18" charset="0"/>
                </a:rPr>
                <a:t>Proprietari;</a:t>
              </a:r>
            </a:p>
            <a:p>
              <a:pPr>
                <a:spcBef>
                  <a:spcPct val="0"/>
                </a:spcBef>
                <a:buFont typeface="Arial" panose="020B0604020202020204" pitchFamily="34" charset="0"/>
                <a:buChar char="•"/>
              </a:pPr>
              <a:r>
                <a:rPr lang="it-IT" altLang="it-IT" sz="1400" u="sng">
                  <a:solidFill>
                    <a:srgbClr val="FFFFFF"/>
                  </a:solidFill>
                  <a:latin typeface="Times New Roman" panose="02020603050405020304" pitchFamily="18" charset="0"/>
                </a:rPr>
                <a:t>Provveditori marittimi.</a:t>
              </a:r>
            </a:p>
          </p:txBody>
        </p:sp>
        <p:sp>
          <p:nvSpPr>
            <p:cNvPr id="7" name="Rettangolo 6">
              <a:extLst>
                <a:ext uri="{FF2B5EF4-FFF2-40B4-BE49-F238E27FC236}">
                  <a16:creationId xmlns:a16="http://schemas.microsoft.com/office/drawing/2014/main" xmlns="" id="{463316E6-DC21-48A1-B47A-72A8C4449C48}"/>
                </a:ext>
              </a:extLst>
            </p:cNvPr>
            <p:cNvSpPr>
              <a:spLocks noChangeArrowheads="1"/>
            </p:cNvSpPr>
            <p:nvPr/>
          </p:nvSpPr>
          <p:spPr bwMode="auto">
            <a:xfrm>
              <a:off x="2843213" y="3500438"/>
              <a:ext cx="1512887" cy="792162"/>
            </a:xfrm>
            <a:prstGeom prst="rect">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r>
                <a:rPr lang="it-IT" altLang="it-IT" sz="1400">
                  <a:solidFill>
                    <a:srgbClr val="FFFFFF"/>
                  </a:solidFill>
                  <a:latin typeface="Times New Roman" panose="02020603050405020304" pitchFamily="18" charset="0"/>
                </a:rPr>
                <a:t>Acquirenti diversi da quelli a fianco indicati.</a:t>
              </a:r>
            </a:p>
          </p:txBody>
        </p:sp>
        <p:sp>
          <p:nvSpPr>
            <p:cNvPr id="8" name="Rettangolo 7">
              <a:extLst>
                <a:ext uri="{FF2B5EF4-FFF2-40B4-BE49-F238E27FC236}">
                  <a16:creationId xmlns:a16="http://schemas.microsoft.com/office/drawing/2014/main" xmlns="" id="{CF94B821-1427-42CC-A5C0-378D8E62C033}"/>
                </a:ext>
              </a:extLst>
            </p:cNvPr>
            <p:cNvSpPr>
              <a:spLocks noChangeArrowheads="1"/>
            </p:cNvSpPr>
            <p:nvPr/>
          </p:nvSpPr>
          <p:spPr bwMode="auto">
            <a:xfrm>
              <a:off x="395288" y="4868863"/>
              <a:ext cx="2232025" cy="1008062"/>
            </a:xfrm>
            <a:prstGeom prst="rect">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lgn="just">
                <a:spcBef>
                  <a:spcPct val="0"/>
                </a:spcBef>
              </a:pPr>
              <a:r>
                <a:rPr lang="it-IT" altLang="it-IT" sz="1200">
                  <a:solidFill>
                    <a:srgbClr val="FFFFFF"/>
                  </a:solidFill>
                  <a:latin typeface="Times New Roman" panose="02020603050405020304" pitchFamily="18" charset="0"/>
                </a:rPr>
                <a:t>L’acquisto è </a:t>
              </a:r>
              <a:r>
                <a:rPr lang="it-IT" altLang="it-IT" sz="1200" u="sng">
                  <a:solidFill>
                    <a:srgbClr val="FFFFFF"/>
                  </a:solidFill>
                  <a:latin typeface="Times New Roman" panose="02020603050405020304" pitchFamily="18" charset="0"/>
                </a:rPr>
                <a:t>sempre non imponibile Iva</a:t>
              </a:r>
              <a:r>
                <a:rPr lang="it-IT" altLang="it-IT" sz="1200">
                  <a:solidFill>
                    <a:srgbClr val="FFFFFF"/>
                  </a:solidFill>
                  <a:latin typeface="Times New Roman" panose="02020603050405020304" pitchFamily="18" charset="0"/>
                </a:rPr>
                <a:t>, a prescindere dalla destinazione della nave, in base all’art. 8-bis del Dpr 633/72.</a:t>
              </a:r>
            </a:p>
          </p:txBody>
        </p:sp>
        <p:sp>
          <p:nvSpPr>
            <p:cNvPr id="9" name="Freccia in giù 8">
              <a:extLst>
                <a:ext uri="{FF2B5EF4-FFF2-40B4-BE49-F238E27FC236}">
                  <a16:creationId xmlns:a16="http://schemas.microsoft.com/office/drawing/2014/main" xmlns="" id="{353E8A04-7C07-47B9-A117-DEBB45D2A64E}"/>
                </a:ext>
              </a:extLst>
            </p:cNvPr>
            <p:cNvSpPr>
              <a:spLocks noChangeArrowheads="1"/>
            </p:cNvSpPr>
            <p:nvPr/>
          </p:nvSpPr>
          <p:spPr bwMode="auto">
            <a:xfrm>
              <a:off x="3492500" y="3276600"/>
              <a:ext cx="44450" cy="152400"/>
            </a:xfrm>
            <a:prstGeom prst="downArrow">
              <a:avLst>
                <a:gd name="adj1" fmla="val 50000"/>
                <a:gd name="adj2" fmla="val 51444"/>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endParaRPr lang="it-IT" altLang="it-IT" sz="2400">
                <a:solidFill>
                  <a:srgbClr val="FFFFFF"/>
                </a:solidFill>
                <a:latin typeface="Times New Roman" panose="02020603050405020304" pitchFamily="18" charset="0"/>
              </a:endParaRPr>
            </a:p>
          </p:txBody>
        </p:sp>
        <p:sp>
          <p:nvSpPr>
            <p:cNvPr id="10" name="Freccia in giù 9">
              <a:extLst>
                <a:ext uri="{FF2B5EF4-FFF2-40B4-BE49-F238E27FC236}">
                  <a16:creationId xmlns:a16="http://schemas.microsoft.com/office/drawing/2014/main" xmlns="" id="{43C82015-3F35-4729-A334-2A0721FED523}"/>
                </a:ext>
              </a:extLst>
            </p:cNvPr>
            <p:cNvSpPr>
              <a:spLocks noChangeArrowheads="1"/>
            </p:cNvSpPr>
            <p:nvPr/>
          </p:nvSpPr>
          <p:spPr bwMode="auto">
            <a:xfrm>
              <a:off x="1908175" y="3276600"/>
              <a:ext cx="46038" cy="152400"/>
            </a:xfrm>
            <a:prstGeom prst="downArrow">
              <a:avLst>
                <a:gd name="adj1" fmla="val 50000"/>
                <a:gd name="adj2" fmla="val 49670"/>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endParaRPr lang="it-IT" altLang="it-IT" sz="2400">
                <a:solidFill>
                  <a:srgbClr val="FFFFFF"/>
                </a:solidFill>
                <a:latin typeface="Times New Roman" panose="02020603050405020304" pitchFamily="18" charset="0"/>
              </a:endParaRPr>
            </a:p>
          </p:txBody>
        </p:sp>
        <p:sp>
          <p:nvSpPr>
            <p:cNvPr id="11" name="Freccia in giù 10">
              <a:extLst>
                <a:ext uri="{FF2B5EF4-FFF2-40B4-BE49-F238E27FC236}">
                  <a16:creationId xmlns:a16="http://schemas.microsoft.com/office/drawing/2014/main" xmlns="" id="{5069D42F-ADE9-4B7C-8984-B32C5CF6AAAE}"/>
                </a:ext>
              </a:extLst>
            </p:cNvPr>
            <p:cNvSpPr>
              <a:spLocks noChangeArrowheads="1"/>
            </p:cNvSpPr>
            <p:nvPr/>
          </p:nvSpPr>
          <p:spPr bwMode="auto">
            <a:xfrm>
              <a:off x="1908175" y="4508500"/>
              <a:ext cx="46038" cy="215900"/>
            </a:xfrm>
            <a:prstGeom prst="downArrow">
              <a:avLst>
                <a:gd name="adj1" fmla="val 50000"/>
                <a:gd name="adj2" fmla="val 49632"/>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endParaRPr lang="it-IT" altLang="it-IT" sz="2400">
                <a:solidFill>
                  <a:srgbClr val="FFFFFF"/>
                </a:solidFill>
                <a:latin typeface="Times New Roman" panose="02020603050405020304" pitchFamily="18" charset="0"/>
              </a:endParaRPr>
            </a:p>
          </p:txBody>
        </p:sp>
        <p:sp>
          <p:nvSpPr>
            <p:cNvPr id="12" name="Rettangolo 12">
              <a:extLst>
                <a:ext uri="{FF2B5EF4-FFF2-40B4-BE49-F238E27FC236}">
                  <a16:creationId xmlns:a16="http://schemas.microsoft.com/office/drawing/2014/main" xmlns="" id="{F7924EA4-B316-43C1-B389-9F9E08BEB7B4}"/>
                </a:ext>
              </a:extLst>
            </p:cNvPr>
            <p:cNvSpPr>
              <a:spLocks noChangeArrowheads="1"/>
            </p:cNvSpPr>
            <p:nvPr/>
          </p:nvSpPr>
          <p:spPr bwMode="auto">
            <a:xfrm>
              <a:off x="6084888" y="3500438"/>
              <a:ext cx="2519362" cy="792162"/>
            </a:xfrm>
            <a:prstGeom prst="rect">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r>
                <a:rPr lang="it-IT" altLang="it-IT" sz="1400">
                  <a:solidFill>
                    <a:srgbClr val="FFFFFF"/>
                  </a:solidFill>
                  <a:latin typeface="Times New Roman" panose="02020603050405020304" pitchFamily="18" charset="0"/>
                </a:rPr>
                <a:t>Qualsiasi tipo di acquirente.</a:t>
              </a:r>
            </a:p>
          </p:txBody>
        </p:sp>
        <p:sp>
          <p:nvSpPr>
            <p:cNvPr id="13" name="Rettangolo 12">
              <a:extLst>
                <a:ext uri="{FF2B5EF4-FFF2-40B4-BE49-F238E27FC236}">
                  <a16:creationId xmlns:a16="http://schemas.microsoft.com/office/drawing/2014/main" xmlns="" id="{3FD5505C-B2F4-4A2B-9EDD-8D77E4F232B9}"/>
                </a:ext>
              </a:extLst>
            </p:cNvPr>
            <p:cNvSpPr/>
            <p:nvPr/>
          </p:nvSpPr>
          <p:spPr bwMode="auto">
            <a:xfrm>
              <a:off x="2916238" y="4868863"/>
              <a:ext cx="5759450" cy="129698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a:lstStyle/>
            <a:p>
              <a:pPr defTabSz="449263">
                <a:buClr>
                  <a:srgbClr val="000000"/>
                </a:buClr>
                <a:buSzPct val="100000"/>
                <a:buFont typeface="Times New Roman" pitchFamily="16" charset="0"/>
                <a:buNone/>
                <a:defRPr/>
              </a:pPr>
              <a:r>
                <a:rPr lang="it-IT" sz="1400" dirty="0">
                  <a:solidFill>
                    <a:srgbClr val="FFFFFF"/>
                  </a:solidFill>
                  <a:latin typeface="Times New Roman" pitchFamily="16" charset="0"/>
                </a:rPr>
                <a:t>L’acquisto è non imponibile Iva solo in queste due ipotesi alternative:</a:t>
              </a:r>
            </a:p>
            <a:p>
              <a:pPr marL="285750" indent="-285750" defTabSz="449263">
                <a:buClr>
                  <a:srgbClr val="000000"/>
                </a:buClr>
                <a:buSzPct val="100000"/>
                <a:buFont typeface="Arial" panose="020B0604020202020204" pitchFamily="34" charset="0"/>
                <a:buChar char="•"/>
                <a:defRPr/>
              </a:pPr>
              <a:r>
                <a:rPr lang="it-IT" sz="1400" dirty="0">
                  <a:solidFill>
                    <a:srgbClr val="FFFFFF"/>
                  </a:solidFill>
                  <a:latin typeface="Times New Roman" pitchFamily="16" charset="0"/>
                </a:rPr>
                <a:t>Se i </a:t>
              </a:r>
              <a:r>
                <a:rPr lang="it-IT" sz="1400" u="sng" dirty="0">
                  <a:solidFill>
                    <a:srgbClr val="FFFFFF"/>
                  </a:solidFill>
                  <a:latin typeface="Times New Roman" pitchFamily="16" charset="0"/>
                </a:rPr>
                <a:t>beni</a:t>
              </a:r>
              <a:r>
                <a:rPr lang="it-IT" sz="1400" dirty="0">
                  <a:solidFill>
                    <a:srgbClr val="FFFFFF"/>
                  </a:solidFill>
                  <a:latin typeface="Times New Roman" pitchFamily="16" charset="0"/>
                </a:rPr>
                <a:t> sono </a:t>
              </a:r>
              <a:r>
                <a:rPr lang="it-IT" sz="1400" u="sng" dirty="0">
                  <a:solidFill>
                    <a:srgbClr val="FFFFFF"/>
                  </a:solidFill>
                  <a:latin typeface="Times New Roman" pitchFamily="16" charset="0"/>
                </a:rPr>
                <a:t>esportati</a:t>
              </a:r>
              <a:r>
                <a:rPr lang="it-IT" sz="1400" dirty="0">
                  <a:solidFill>
                    <a:srgbClr val="FFFFFF"/>
                  </a:solidFill>
                  <a:latin typeface="Times New Roman" pitchFamily="16" charset="0"/>
                </a:rPr>
                <a:t> (art. 8 del </a:t>
              </a:r>
              <a:r>
                <a:rPr lang="it-IT" sz="1400" dirty="0" err="1">
                  <a:solidFill>
                    <a:srgbClr val="FFFFFF"/>
                  </a:solidFill>
                  <a:latin typeface="Times New Roman" pitchFamily="16" charset="0"/>
                </a:rPr>
                <a:t>Dpr</a:t>
              </a:r>
              <a:r>
                <a:rPr lang="it-IT" sz="1400" dirty="0">
                  <a:solidFill>
                    <a:srgbClr val="FFFFFF"/>
                  </a:solidFill>
                  <a:latin typeface="Times New Roman" pitchFamily="16" charset="0"/>
                </a:rPr>
                <a:t> 633/72);</a:t>
              </a:r>
            </a:p>
            <a:p>
              <a:pPr marL="285750" indent="-285750" defTabSz="449263">
                <a:buClr>
                  <a:srgbClr val="000000"/>
                </a:buClr>
                <a:buSzPct val="100000"/>
                <a:buFont typeface="Arial" panose="020B0604020202020204" pitchFamily="34" charset="0"/>
                <a:buChar char="•"/>
                <a:defRPr/>
              </a:pPr>
              <a:r>
                <a:rPr lang="it-IT" sz="1400" dirty="0">
                  <a:solidFill>
                    <a:srgbClr val="FFFFFF"/>
                  </a:solidFill>
                  <a:latin typeface="Times New Roman" pitchFamily="16" charset="0"/>
                </a:rPr>
                <a:t>Se sono </a:t>
              </a:r>
              <a:r>
                <a:rPr lang="it-IT" sz="1400" u="sng" dirty="0">
                  <a:solidFill>
                    <a:srgbClr val="FFFFFF"/>
                  </a:solidFill>
                  <a:latin typeface="Times New Roman" pitchFamily="16" charset="0"/>
                </a:rPr>
                <a:t>venduti con una cessione intracomunitaria</a:t>
              </a:r>
              <a:r>
                <a:rPr lang="it-IT" sz="1400" dirty="0">
                  <a:solidFill>
                    <a:srgbClr val="FFFFFF"/>
                  </a:solidFill>
                  <a:latin typeface="Times New Roman" pitchFamily="16" charset="0"/>
                </a:rPr>
                <a:t> (art. 41 o 58 del DL 331/93)</a:t>
              </a:r>
            </a:p>
            <a:p>
              <a:pPr defTabSz="449263">
                <a:buClr>
                  <a:srgbClr val="000000"/>
                </a:buClr>
                <a:buSzPct val="100000"/>
                <a:buFont typeface="Times New Roman" pitchFamily="18" charset="0"/>
                <a:buNone/>
                <a:defRPr/>
              </a:pPr>
              <a:r>
                <a:rPr lang="it-IT" sz="1400" dirty="0">
                  <a:solidFill>
                    <a:srgbClr val="FFFFFF"/>
                  </a:solidFill>
                  <a:latin typeface="Times New Roman" pitchFamily="16" charset="0"/>
                </a:rPr>
                <a:t>Negli </a:t>
              </a:r>
              <a:r>
                <a:rPr lang="it-IT" sz="1400" u="sng" dirty="0">
                  <a:solidFill>
                    <a:srgbClr val="FFFFFF"/>
                  </a:solidFill>
                  <a:latin typeface="Times New Roman" pitchFamily="16" charset="0"/>
                </a:rPr>
                <a:t>altri casi l’acquisto è </a:t>
              </a:r>
              <a:r>
                <a:rPr lang="it-IT" sz="1400" b="1" u="sng" dirty="0">
                  <a:solidFill>
                    <a:srgbClr val="FFFFFF"/>
                  </a:solidFill>
                  <a:latin typeface="Times New Roman" pitchFamily="16" charset="0"/>
                </a:rPr>
                <a:t>imponibile Iva</a:t>
              </a:r>
              <a:r>
                <a:rPr lang="it-IT" sz="1400" dirty="0">
                  <a:solidFill>
                    <a:srgbClr val="FFFFFF"/>
                  </a:solidFill>
                  <a:latin typeface="Times New Roman" pitchFamily="16" charset="0"/>
                </a:rPr>
                <a:t>.</a:t>
              </a:r>
            </a:p>
          </p:txBody>
        </p:sp>
        <p:sp>
          <p:nvSpPr>
            <p:cNvPr id="14" name="Freccia in giù 18">
              <a:extLst>
                <a:ext uri="{FF2B5EF4-FFF2-40B4-BE49-F238E27FC236}">
                  <a16:creationId xmlns:a16="http://schemas.microsoft.com/office/drawing/2014/main" xmlns="" id="{F3C086B1-270D-46AF-939C-B8B76B2B1FED}"/>
                </a:ext>
              </a:extLst>
            </p:cNvPr>
            <p:cNvSpPr>
              <a:spLocks noChangeArrowheads="1"/>
            </p:cNvSpPr>
            <p:nvPr/>
          </p:nvSpPr>
          <p:spPr bwMode="auto">
            <a:xfrm>
              <a:off x="3514725" y="4448175"/>
              <a:ext cx="46038" cy="217488"/>
            </a:xfrm>
            <a:prstGeom prst="downArrow">
              <a:avLst>
                <a:gd name="adj1" fmla="val 50000"/>
                <a:gd name="adj2" fmla="val 49997"/>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endParaRPr lang="it-IT" altLang="it-IT" sz="2400">
                <a:solidFill>
                  <a:srgbClr val="FFFFFF"/>
                </a:solidFill>
                <a:latin typeface="Times New Roman" panose="02020603050405020304" pitchFamily="18" charset="0"/>
              </a:endParaRPr>
            </a:p>
          </p:txBody>
        </p:sp>
        <p:sp>
          <p:nvSpPr>
            <p:cNvPr id="15" name="Freccia in giù 19">
              <a:extLst>
                <a:ext uri="{FF2B5EF4-FFF2-40B4-BE49-F238E27FC236}">
                  <a16:creationId xmlns:a16="http://schemas.microsoft.com/office/drawing/2014/main" xmlns="" id="{F8175A64-AFC7-4893-96AF-B0474551B29F}"/>
                </a:ext>
              </a:extLst>
            </p:cNvPr>
            <p:cNvSpPr>
              <a:spLocks noChangeArrowheads="1"/>
            </p:cNvSpPr>
            <p:nvPr/>
          </p:nvSpPr>
          <p:spPr bwMode="auto">
            <a:xfrm>
              <a:off x="7423150" y="4470400"/>
              <a:ext cx="46038" cy="215900"/>
            </a:xfrm>
            <a:prstGeom prst="downArrow">
              <a:avLst>
                <a:gd name="adj1" fmla="val 50000"/>
                <a:gd name="adj2" fmla="val 49632"/>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endParaRPr lang="it-IT" altLang="it-IT" sz="2400">
                <a:solidFill>
                  <a:srgbClr val="FFFFFF"/>
                </a:solidFill>
                <a:latin typeface="Times New Roman" panose="02020603050405020304" pitchFamily="18" charset="0"/>
              </a:endParaRPr>
            </a:p>
          </p:txBody>
        </p:sp>
        <p:sp>
          <p:nvSpPr>
            <p:cNvPr id="16" name="Freccia in giù 20">
              <a:extLst>
                <a:ext uri="{FF2B5EF4-FFF2-40B4-BE49-F238E27FC236}">
                  <a16:creationId xmlns:a16="http://schemas.microsoft.com/office/drawing/2014/main" xmlns="" id="{286106B0-4674-47C3-B7A6-A5C6D59623D7}"/>
                </a:ext>
              </a:extLst>
            </p:cNvPr>
            <p:cNvSpPr>
              <a:spLocks noChangeArrowheads="1"/>
            </p:cNvSpPr>
            <p:nvPr/>
          </p:nvSpPr>
          <p:spPr bwMode="auto">
            <a:xfrm>
              <a:off x="7377113" y="2349500"/>
              <a:ext cx="46037" cy="215900"/>
            </a:xfrm>
            <a:prstGeom prst="downArrow">
              <a:avLst>
                <a:gd name="adj1" fmla="val 50000"/>
                <a:gd name="adj2" fmla="val 49633"/>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endParaRPr lang="it-IT" altLang="it-IT" sz="2400">
                <a:solidFill>
                  <a:srgbClr val="FFFFFF"/>
                </a:solidFill>
                <a:latin typeface="Times New Roman" panose="02020603050405020304" pitchFamily="18" charset="0"/>
              </a:endParaRPr>
            </a:p>
          </p:txBody>
        </p:sp>
        <p:sp>
          <p:nvSpPr>
            <p:cNvPr id="17" name="Freccia in giù 21">
              <a:extLst>
                <a:ext uri="{FF2B5EF4-FFF2-40B4-BE49-F238E27FC236}">
                  <a16:creationId xmlns:a16="http://schemas.microsoft.com/office/drawing/2014/main" xmlns="" id="{A99CED83-EBD8-4C71-BB6B-EB213FE33B5E}"/>
                </a:ext>
              </a:extLst>
            </p:cNvPr>
            <p:cNvSpPr>
              <a:spLocks noChangeArrowheads="1"/>
            </p:cNvSpPr>
            <p:nvPr/>
          </p:nvSpPr>
          <p:spPr bwMode="auto">
            <a:xfrm>
              <a:off x="7386638" y="2997200"/>
              <a:ext cx="44450" cy="215900"/>
            </a:xfrm>
            <a:prstGeom prst="downArrow">
              <a:avLst>
                <a:gd name="adj1" fmla="val 50000"/>
                <a:gd name="adj2" fmla="val 51405"/>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endParaRPr lang="it-IT" altLang="it-IT" sz="2400">
                <a:solidFill>
                  <a:srgbClr val="FFFFFF"/>
                </a:solidFill>
                <a:latin typeface="Times New Roman" panose="02020603050405020304" pitchFamily="18" charset="0"/>
              </a:endParaRPr>
            </a:p>
          </p:txBody>
        </p:sp>
        <p:sp>
          <p:nvSpPr>
            <p:cNvPr id="18" name="Rettangolo 1">
              <a:extLst>
                <a:ext uri="{FF2B5EF4-FFF2-40B4-BE49-F238E27FC236}">
                  <a16:creationId xmlns:a16="http://schemas.microsoft.com/office/drawing/2014/main" xmlns="" id="{C4A02926-0BCF-472E-9569-60E8ABCBD710}"/>
                </a:ext>
              </a:extLst>
            </p:cNvPr>
            <p:cNvSpPr>
              <a:spLocks noChangeArrowheads="1"/>
            </p:cNvSpPr>
            <p:nvPr/>
          </p:nvSpPr>
          <p:spPr bwMode="auto">
            <a:xfrm>
              <a:off x="8604250" y="6453188"/>
              <a:ext cx="3127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49263">
                <a:spcBef>
                  <a:spcPts val="400"/>
                </a:spcBef>
                <a:buClr>
                  <a:srgbClr val="000000"/>
                </a:buClr>
                <a:buSzPct val="100000"/>
                <a:buFont typeface="Times New Roman" panose="02020603050405020304" pitchFamily="18" charset="0"/>
                <a:defRPr sz="2700">
                  <a:solidFill>
                    <a:srgbClr val="000000"/>
                  </a:solidFill>
                  <a:latin typeface="Lucida Sans Unicode" panose="020B0602030504020204" pitchFamily="34" charset="0"/>
                  <a:ea typeface="Microsoft YaHei" panose="020B0503020204020204" pitchFamily="34" charset="-122"/>
                </a:defRPr>
              </a:lvl1pPr>
              <a:lvl2pPr marL="742950" indent="-285750" defTabSz="449263">
                <a:spcBef>
                  <a:spcPts val="325"/>
                </a:spcBef>
                <a:buClr>
                  <a:srgbClr val="000000"/>
                </a:buClr>
                <a:buSzPct val="100000"/>
                <a:buFont typeface="Times New Roman" panose="02020603050405020304" pitchFamily="18" charset="0"/>
                <a:defRPr sz="2300">
                  <a:solidFill>
                    <a:srgbClr val="000000"/>
                  </a:solidFill>
                  <a:latin typeface="Lucida Sans Unicode" panose="020B0602030504020204" pitchFamily="34" charset="0"/>
                  <a:ea typeface="Microsoft YaHei" panose="020B0503020204020204" pitchFamily="34" charset="-122"/>
                </a:defRPr>
              </a:lvl2pPr>
              <a:lvl3pPr marL="1143000" indent="-228600" defTabSz="449263">
                <a:spcBef>
                  <a:spcPts val="350"/>
                </a:spcBef>
                <a:buClr>
                  <a:srgbClr val="000000"/>
                </a:buClr>
                <a:buSzPct val="100000"/>
                <a:buFont typeface="Times New Roman" panose="02020603050405020304" pitchFamily="18" charset="0"/>
                <a:defRPr sz="2100">
                  <a:solidFill>
                    <a:srgbClr val="000000"/>
                  </a:solidFill>
                  <a:latin typeface="Lucida Sans Unicode" panose="020B0602030504020204" pitchFamily="34" charset="0"/>
                  <a:ea typeface="Microsoft YaHei" panose="020B0503020204020204" pitchFamily="34" charset="-122"/>
                </a:defRPr>
              </a:lvl3pPr>
              <a:lvl4pPr marL="1600200" indent="-228600" defTabSz="449263">
                <a:spcBef>
                  <a:spcPts val="350"/>
                </a:spcBef>
                <a:buClr>
                  <a:srgbClr val="000000"/>
                </a:buClr>
                <a:buSzPct val="100000"/>
                <a:buFont typeface="Times New Roman" panose="02020603050405020304" pitchFamily="18" charset="0"/>
                <a:defRPr sz="1900">
                  <a:solidFill>
                    <a:srgbClr val="000000"/>
                  </a:solidFill>
                  <a:latin typeface="Lucida Sans Unicode" panose="020B0602030504020204" pitchFamily="34" charset="0"/>
                  <a:ea typeface="Microsoft YaHei" panose="020B0503020204020204" pitchFamily="34" charset="-122"/>
                </a:defRPr>
              </a:lvl4pPr>
              <a:lvl5pPr marL="2057400" indent="-228600" defTabSz="449263">
                <a:spcBef>
                  <a:spcPts val="350"/>
                </a:spcBef>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5pPr>
              <a:lvl6pPr marL="25146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6pPr>
              <a:lvl7pPr marL="29718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7pPr>
              <a:lvl8pPr marL="34290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8pPr>
              <a:lvl9pPr marL="3886200" indent="-228600" defTabSz="449263" eaLnBrk="0" fontAlgn="base" hangingPunct="0">
                <a:spcBef>
                  <a:spcPts val="350"/>
                </a:spcBef>
                <a:spcAft>
                  <a:spcPct val="0"/>
                </a:spcAft>
                <a:buClr>
                  <a:srgbClr val="000000"/>
                </a:buClr>
                <a:buSzPct val="100000"/>
                <a:buFont typeface="Times New Roman" panose="02020603050405020304" pitchFamily="18" charset="0"/>
                <a:defRPr>
                  <a:solidFill>
                    <a:srgbClr val="000000"/>
                  </a:solidFill>
                  <a:latin typeface="Lucida Sans Unicode" panose="020B0602030504020204" pitchFamily="34" charset="0"/>
                  <a:ea typeface="Microsoft YaHei" panose="020B0503020204020204" pitchFamily="34" charset="-122"/>
                </a:defRPr>
              </a:lvl9pPr>
            </a:lstStyle>
            <a:p>
              <a:pPr>
                <a:spcBef>
                  <a:spcPct val="0"/>
                </a:spcBef>
              </a:pPr>
              <a:fld id="{1B1E6F93-D925-4056-99F6-E964F446EAF5}" type="slidenum">
                <a:rPr lang="it-IT" altLang="it-IT" sz="1000">
                  <a:latin typeface="Times New Roman" panose="02020603050405020304" pitchFamily="18" charset="0"/>
                </a:rPr>
                <a:pPr>
                  <a:spcBef>
                    <a:spcPct val="0"/>
                  </a:spcBef>
                </a:pPr>
                <a:t>43</a:t>
              </a:fld>
              <a:endParaRPr lang="it-IT" altLang="it-IT" sz="2400">
                <a:solidFill>
                  <a:srgbClr val="FFFFFF"/>
                </a:solidFill>
                <a:latin typeface="Times New Roman" panose="02020603050405020304" pitchFamily="18" charset="0"/>
              </a:endParaRPr>
            </a:p>
          </p:txBody>
        </p:sp>
      </p:grpSp>
      <p:sp>
        <p:nvSpPr>
          <p:cNvPr id="20" name="Freccia in giù 19">
            <a:extLst>
              <a:ext uri="{FF2B5EF4-FFF2-40B4-BE49-F238E27FC236}">
                <a16:creationId xmlns:a16="http://schemas.microsoft.com/office/drawing/2014/main" xmlns="" id="{93511A69-B863-4E89-ADFD-F814B5D6DEA4}"/>
              </a:ext>
            </a:extLst>
          </p:cNvPr>
          <p:cNvSpPr/>
          <p:nvPr/>
        </p:nvSpPr>
        <p:spPr>
          <a:xfrm>
            <a:off x="2970352" y="3404169"/>
            <a:ext cx="104088" cy="323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Freccia in giù 20">
            <a:extLst>
              <a:ext uri="{FF2B5EF4-FFF2-40B4-BE49-F238E27FC236}">
                <a16:creationId xmlns:a16="http://schemas.microsoft.com/office/drawing/2014/main" xmlns="" id="{031CFBF2-CBFA-4E72-93AF-2971E0E810D3}"/>
              </a:ext>
            </a:extLst>
          </p:cNvPr>
          <p:cNvSpPr/>
          <p:nvPr/>
        </p:nvSpPr>
        <p:spPr>
          <a:xfrm>
            <a:off x="2940652" y="4629767"/>
            <a:ext cx="104088" cy="3238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Freccia in giù 21">
            <a:extLst>
              <a:ext uri="{FF2B5EF4-FFF2-40B4-BE49-F238E27FC236}">
                <a16:creationId xmlns:a16="http://schemas.microsoft.com/office/drawing/2014/main" xmlns="" id="{79E7B3B9-21CA-46B4-A1BE-F1A739B73D15}"/>
              </a:ext>
            </a:extLst>
          </p:cNvPr>
          <p:cNvSpPr/>
          <p:nvPr/>
        </p:nvSpPr>
        <p:spPr>
          <a:xfrm>
            <a:off x="4580089" y="4538995"/>
            <a:ext cx="104088" cy="323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Freccia in giù 22">
            <a:extLst>
              <a:ext uri="{FF2B5EF4-FFF2-40B4-BE49-F238E27FC236}">
                <a16:creationId xmlns:a16="http://schemas.microsoft.com/office/drawing/2014/main" xmlns="" id="{AA9ABB71-D6C4-47D0-A821-9753A9DFD224}"/>
              </a:ext>
            </a:extLst>
          </p:cNvPr>
          <p:cNvSpPr/>
          <p:nvPr/>
        </p:nvSpPr>
        <p:spPr>
          <a:xfrm>
            <a:off x="4547202" y="3404371"/>
            <a:ext cx="104088" cy="323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Freccia in giù 23">
            <a:extLst>
              <a:ext uri="{FF2B5EF4-FFF2-40B4-BE49-F238E27FC236}">
                <a16:creationId xmlns:a16="http://schemas.microsoft.com/office/drawing/2014/main" xmlns="" id="{457954AA-57B2-4FD9-8FD0-F6827268C299}"/>
              </a:ext>
            </a:extLst>
          </p:cNvPr>
          <p:cNvSpPr/>
          <p:nvPr/>
        </p:nvSpPr>
        <p:spPr>
          <a:xfrm>
            <a:off x="8411521" y="2507457"/>
            <a:ext cx="104088" cy="323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reccia in giù 24">
            <a:extLst>
              <a:ext uri="{FF2B5EF4-FFF2-40B4-BE49-F238E27FC236}">
                <a16:creationId xmlns:a16="http://schemas.microsoft.com/office/drawing/2014/main" xmlns="" id="{334B45D3-B79F-406E-92DE-52576DE8D0FF}"/>
              </a:ext>
            </a:extLst>
          </p:cNvPr>
          <p:cNvSpPr/>
          <p:nvPr/>
        </p:nvSpPr>
        <p:spPr>
          <a:xfrm>
            <a:off x="8426602" y="3145359"/>
            <a:ext cx="104088" cy="323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Freccia in giù 25">
            <a:extLst>
              <a:ext uri="{FF2B5EF4-FFF2-40B4-BE49-F238E27FC236}">
                <a16:creationId xmlns:a16="http://schemas.microsoft.com/office/drawing/2014/main" xmlns="" id="{80CB71B3-7B78-4DD6-9F16-B54BB4A59A14}"/>
              </a:ext>
            </a:extLst>
          </p:cNvPr>
          <p:cNvSpPr/>
          <p:nvPr/>
        </p:nvSpPr>
        <p:spPr>
          <a:xfrm>
            <a:off x="8484652" y="4606925"/>
            <a:ext cx="104088" cy="323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Segnaposto data 26">
            <a:extLst>
              <a:ext uri="{FF2B5EF4-FFF2-40B4-BE49-F238E27FC236}">
                <a16:creationId xmlns:a16="http://schemas.microsoft.com/office/drawing/2014/main" xmlns="" id="{712D5A75-A01A-4DAA-897F-E90F0B928A66}"/>
              </a:ext>
            </a:extLst>
          </p:cNvPr>
          <p:cNvSpPr>
            <a:spLocks noGrp="1"/>
          </p:cNvSpPr>
          <p:nvPr>
            <p:ph type="dt" sz="half" idx="10"/>
          </p:nvPr>
        </p:nvSpPr>
        <p:spPr/>
        <p:txBody>
          <a:bodyPr/>
          <a:lstStyle/>
          <a:p>
            <a:r>
              <a:rPr lang="it-IT"/>
              <a:t>29/09/2020</a:t>
            </a:r>
            <a:endParaRPr lang="en-US" dirty="0"/>
          </a:p>
        </p:txBody>
      </p:sp>
      <p:sp>
        <p:nvSpPr>
          <p:cNvPr id="28" name="Segnaposto piè di pagina 27">
            <a:extLst>
              <a:ext uri="{FF2B5EF4-FFF2-40B4-BE49-F238E27FC236}">
                <a16:creationId xmlns:a16="http://schemas.microsoft.com/office/drawing/2014/main" xmlns="" id="{43DAF38D-2B43-4AA0-829A-9BC3289CF6FB}"/>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0046198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4686A4E3-8B64-4079-B731-29B6B7C47A13}"/>
              </a:ext>
            </a:extLst>
          </p:cNvPr>
          <p:cNvSpPr/>
          <p:nvPr/>
        </p:nvSpPr>
        <p:spPr>
          <a:xfrm>
            <a:off x="2179543" y="2905780"/>
            <a:ext cx="7832914" cy="523220"/>
          </a:xfrm>
          <a:prstGeom prst="rect">
            <a:avLst/>
          </a:prstGeom>
        </p:spPr>
        <p:txBody>
          <a:bodyPr wrap="none">
            <a:spAutoFit/>
          </a:bodyPr>
          <a:lstStyle/>
          <a:p>
            <a:r>
              <a:rPr lang="it-IT" altLang="it-IT" sz="2800" b="1" dirty="0">
                <a:solidFill>
                  <a:srgbClr val="002060"/>
                </a:solidFill>
                <a:latin typeface="Garamond" panose="02020404030301010803" pitchFamily="18" charset="0"/>
                <a:cs typeface="Arial" panose="020B0604020202020204" pitchFamily="34" charset="0"/>
              </a:rPr>
              <a:t>REGIME IVA PER LE PROVVISTE DI BORDO</a:t>
            </a:r>
            <a:endParaRPr lang="it-IT" sz="2800" dirty="0">
              <a:latin typeface="Garamond" panose="02020404030301010803" pitchFamily="18" charset="0"/>
            </a:endParaRPr>
          </a:p>
        </p:txBody>
      </p:sp>
      <p:sp>
        <p:nvSpPr>
          <p:cNvPr id="3" name="Segnaposto data 2">
            <a:extLst>
              <a:ext uri="{FF2B5EF4-FFF2-40B4-BE49-F238E27FC236}">
                <a16:creationId xmlns:a16="http://schemas.microsoft.com/office/drawing/2014/main" xmlns="" id="{3A0950C6-AB16-4458-8E16-FB55225B3143}"/>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812CDF9D-187F-4B15-BDB6-50B8B9EFE213}"/>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3104597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94C79DD7-33BB-4843-BE6E-3CD2965D48DA}"/>
              </a:ext>
            </a:extLst>
          </p:cNvPr>
          <p:cNvSpPr/>
          <p:nvPr/>
        </p:nvSpPr>
        <p:spPr>
          <a:xfrm>
            <a:off x="1353879" y="792186"/>
            <a:ext cx="9484242" cy="4832092"/>
          </a:xfrm>
          <a:prstGeom prst="rect">
            <a:avLst/>
          </a:prstGeom>
        </p:spPr>
        <p:txBody>
          <a:bodyPr wrap="square">
            <a:spAutoFit/>
          </a:bodyPr>
          <a:lstStyle/>
          <a:p>
            <a:pPr algn="ctr">
              <a:buClr>
                <a:srgbClr val="000000"/>
              </a:buClr>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TRATTAMENTO IVA PER BUNKERAGGIO DI PRODOTTI PETROLIFERI TRAMITE INTERMEDIARI</a:t>
            </a:r>
          </a:p>
          <a:p>
            <a:pPr algn="just">
              <a:buClr>
                <a:srgbClr val="000000"/>
              </a:buClr>
              <a:buSzPct val="100000"/>
            </a:pPr>
            <a:endParaRPr lang="it-IT" altLang="it-IT"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algn="just">
              <a:buClr>
                <a:srgbClr val="000000"/>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L'Agenzia delle Entrate, con la</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 Risoluzione n. 1/E del 09/01/2017</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ha fornito chiarimenti ai fini IVA in materia di bunkeraggio di prodotti petroliferi tramite intermediari.</a:t>
            </a:r>
          </a:p>
          <a:p>
            <a:pPr algn="just">
              <a:buClr>
                <a:srgbClr val="000000"/>
              </a:buClr>
              <a:buSzPct val="100000"/>
            </a:pP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Clr>
                <a:srgbClr val="000000"/>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Per il caso di specie, non risulta più applicabile la prassi previgente, fondata sugli artt. 254 e 255 del TULD, per la quale la cessione tra la compagnia petrolifera e l’intermediario poteva essere qualificata, ai fini IVA, come cessione all’esportazione ai sensi dell'art. 8, comma 1, lett. a), del DPR n.  633/1972.</a:t>
            </a:r>
          </a:p>
        </p:txBody>
      </p:sp>
      <p:sp>
        <p:nvSpPr>
          <p:cNvPr id="3" name="Segnaposto data 2">
            <a:extLst>
              <a:ext uri="{FF2B5EF4-FFF2-40B4-BE49-F238E27FC236}">
                <a16:creationId xmlns:a16="http://schemas.microsoft.com/office/drawing/2014/main" xmlns="" id="{A74059BF-5D47-4BE7-9553-2FD4A5E88BC8}"/>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1DB90812-B38A-4941-9BBF-5C67846978D3}"/>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9024698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FA3A5BFC-2435-4E0D-A74B-AA2DEA33DBAB}"/>
              </a:ext>
            </a:extLst>
          </p:cNvPr>
          <p:cNvSpPr/>
          <p:nvPr/>
        </p:nvSpPr>
        <p:spPr>
          <a:xfrm>
            <a:off x="1470837" y="774267"/>
            <a:ext cx="9250326" cy="4862870"/>
          </a:xfrm>
          <a:prstGeom prst="rect">
            <a:avLst/>
          </a:prstGeom>
        </p:spPr>
        <p:txBody>
          <a:bodyPr wrap="square">
            <a:spAutoFit/>
          </a:bodyPr>
          <a:lstStyle/>
          <a:p>
            <a:pPr algn="ctr">
              <a:buClr>
                <a:srgbClr val="000000"/>
              </a:buClr>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TRATTAMENTO IVA PER BUNKERAGGIO DI PRODOTTI PETROLIFERI TRAMITE INTERMEDIARI</a:t>
            </a:r>
          </a:p>
          <a:p>
            <a:pPr algn="just">
              <a:buClr>
                <a:srgbClr val="000000"/>
              </a:buClr>
              <a:buSzPct val="100000"/>
            </a:pPr>
            <a:endParaRPr lang="it-IT" altLang="it-IT"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algn="just">
              <a:buClr>
                <a:srgbClr val="000000"/>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Con l'entrata in vigore del nuovo CDU (Reg.(UE) n. 952/213) e in particolare dell’art. 269, il bunkeraggio non è più considerato un’esportazione ai fini doganali.</a:t>
            </a:r>
          </a:p>
          <a:p>
            <a:pPr algn="just">
              <a:buClr>
                <a:srgbClr val="000000"/>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Quindi, il bunkeraggio, anche mediante intermediario, deve, ora essere considerato come operazione non imponibili ai sensi dell'art. 8 bis, comma 1, lettera d), del DPR n. 633/1972 che opera indipendentemente dalla circostanza che le predette fattispecie costituiscano esportazione agli effetti doganali.</a:t>
            </a:r>
          </a:p>
        </p:txBody>
      </p:sp>
      <p:sp>
        <p:nvSpPr>
          <p:cNvPr id="3" name="Segnaposto data 2">
            <a:extLst>
              <a:ext uri="{FF2B5EF4-FFF2-40B4-BE49-F238E27FC236}">
                <a16:creationId xmlns:a16="http://schemas.microsoft.com/office/drawing/2014/main" xmlns="" id="{97737393-573B-41B2-8DE7-C95A439DF815}"/>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55B558C-B2F5-4392-AA69-D3DCBB0CC9BA}"/>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8542544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BBBDD471-C1EA-47C9-9A55-50F0F24F09D5}"/>
              </a:ext>
            </a:extLst>
          </p:cNvPr>
          <p:cNvSpPr/>
          <p:nvPr/>
        </p:nvSpPr>
        <p:spPr>
          <a:xfrm>
            <a:off x="1428307" y="1210477"/>
            <a:ext cx="9335386" cy="4031873"/>
          </a:xfrm>
          <a:prstGeom prst="rect">
            <a:avLst/>
          </a:prstGeom>
        </p:spPr>
        <p:txBody>
          <a:bodyPr wrap="square">
            <a:spAutoFit/>
          </a:bodyPr>
          <a:lstStyle/>
          <a:p>
            <a:pPr algn="ctr">
              <a:buClr>
                <a:srgbClr val="000000"/>
              </a:buClr>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TRATTAMENTO IVA PER BUNKERAGGIO DI PRODOTTI PETROLIFERI TRAMITE INTERMEDIARI</a:t>
            </a:r>
          </a:p>
          <a:p>
            <a:pPr algn="just">
              <a:buClr>
                <a:srgbClr val="000000"/>
              </a:buClr>
              <a:buSzPct val="100000"/>
            </a:pP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Clr>
                <a:srgbClr val="000000"/>
              </a:buCl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La stessa Agenzia delle Entrate precisa che, qualora intervenga un </a:t>
            </a:r>
            <a:r>
              <a:rPr lang="it-IT" altLang="it-IT" sz="2600" b="1" u="sng" dirty="0">
                <a:solidFill>
                  <a:srgbClr val="002060"/>
                </a:solidFill>
                <a:latin typeface="Garamond" panose="02020404030301010803" pitchFamily="18" charset="0"/>
                <a:ea typeface="Calibri" panose="020F0502020204030204" pitchFamily="34" charset="0"/>
                <a:cs typeface="Arial" panose="020B0604020202020204" pitchFamily="34" charset="0"/>
              </a:rPr>
              <a:t>intermediario</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 la non imponibilità IVA di cui all'art. 8 bis trova applicazione a condizione che la consegna del carburante sia effettuata dalla società petrolifera, su indicazione dell’intermediario, direttamente nel serbatoio della nave e che tale circostanza sia attestata dall'espletamento delle formalità doganali ai sensi dell’art. 269, comma 3 del CDU.</a:t>
            </a:r>
          </a:p>
        </p:txBody>
      </p:sp>
      <p:sp>
        <p:nvSpPr>
          <p:cNvPr id="3" name="Segnaposto data 2">
            <a:extLst>
              <a:ext uri="{FF2B5EF4-FFF2-40B4-BE49-F238E27FC236}">
                <a16:creationId xmlns:a16="http://schemas.microsoft.com/office/drawing/2014/main" xmlns="" id="{8F6CC90F-7029-47CE-9ABE-D33D25BCAB28}"/>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E376CF61-6A1C-499F-94AC-662A14C954E7}"/>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7772583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8DD16D03-DAD0-4604-A4F8-4E90097EC24C}"/>
              </a:ext>
            </a:extLst>
          </p:cNvPr>
          <p:cNvSpPr/>
          <p:nvPr/>
        </p:nvSpPr>
        <p:spPr>
          <a:xfrm>
            <a:off x="1555898" y="1583999"/>
            <a:ext cx="9080204" cy="3108543"/>
          </a:xfrm>
          <a:prstGeom prst="rect">
            <a:avLst/>
          </a:prstGeom>
        </p:spPr>
        <p:txBody>
          <a:bodyPr wrap="square">
            <a:spAutoFit/>
          </a:bodyPr>
          <a:lstStyle/>
          <a:p>
            <a:pPr algn="ctr">
              <a:buClr>
                <a:srgbClr val="000000"/>
              </a:buClr>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TIPOLOGIE DI BUNKERAGGIO</a:t>
            </a:r>
          </a:p>
          <a:p>
            <a:pPr algn="ctr">
              <a:buClr>
                <a:srgbClr val="000000"/>
              </a:buClr>
              <a:buSzPct val="100000"/>
            </a:pP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Clr>
                <a:srgbClr val="000000"/>
              </a:buClr>
              <a:buSzPct val="100000"/>
            </a:pP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Clr>
                <a:srgbClr val="000000"/>
              </a:buClr>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1- FORNITURA DIRETTA</a:t>
            </a:r>
          </a:p>
          <a:p>
            <a:pPr algn="just">
              <a:buClr>
                <a:srgbClr val="000000"/>
              </a:buClr>
              <a:buSzPct val="100000"/>
            </a:pPr>
            <a:endPar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Clr>
                <a:srgbClr val="000000"/>
              </a:buClr>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2- FORNITURA TRAMITE INTERMEDIARIO</a:t>
            </a:r>
          </a:p>
          <a:p>
            <a:pPr algn="just">
              <a:buClr>
                <a:srgbClr val="000000"/>
              </a:buClr>
              <a:buSzPct val="100000"/>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    (TRADER nazionale oppure estero)</a:t>
            </a:r>
          </a:p>
        </p:txBody>
      </p:sp>
      <p:sp>
        <p:nvSpPr>
          <p:cNvPr id="3" name="Segnaposto data 2">
            <a:extLst>
              <a:ext uri="{FF2B5EF4-FFF2-40B4-BE49-F238E27FC236}">
                <a16:creationId xmlns:a16="http://schemas.microsoft.com/office/drawing/2014/main" xmlns="" id="{B2D96A06-D548-41E8-8587-5A7AD4D27708}"/>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49AB4036-41BC-4192-A9CF-891BA35382D5}"/>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7300713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1">
            <a:extLst>
              <a:ext uri="{FF2B5EF4-FFF2-40B4-BE49-F238E27FC236}">
                <a16:creationId xmlns:a16="http://schemas.microsoft.com/office/drawing/2014/main" xmlns="" id="{2564319A-74B8-45F1-8940-247C82468827}"/>
              </a:ext>
            </a:extLst>
          </p:cNvPr>
          <p:cNvSpPr>
            <a:spLocks noChangeArrowheads="1"/>
          </p:cNvSpPr>
          <p:nvPr/>
        </p:nvSpPr>
        <p:spPr bwMode="auto">
          <a:xfrm>
            <a:off x="2028031" y="1168068"/>
            <a:ext cx="8135937" cy="3683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ts val="400"/>
              </a:spcBef>
              <a:buSzPct val="100000"/>
            </a:pPr>
            <a:endParaRPr lang="it-IT" altLang="it-IT" dirty="0">
              <a:solidFill>
                <a:srgbClr val="000000"/>
              </a:solidFill>
              <a:latin typeface="BookmanOldStyle" charset="0"/>
            </a:endParaRPr>
          </a:p>
          <a:p>
            <a:pPr algn="ctr">
              <a:spcBef>
                <a:spcPts val="400"/>
              </a:spcBef>
              <a:buSzPct val="100000"/>
            </a:pPr>
            <a:r>
              <a:rPr lang="it-IT" altLang="it-IT" sz="2800" b="1" dirty="0">
                <a:solidFill>
                  <a:srgbClr val="000000"/>
                </a:solidFill>
                <a:latin typeface="Garamond" panose="02020404030301010803" pitchFamily="18" charset="0"/>
                <a:cs typeface="Arial" panose="020B0604020202020204" pitchFamily="34" charset="0"/>
              </a:rPr>
              <a:t>1- FORNITURA DIRETTA</a:t>
            </a:r>
          </a:p>
          <a:p>
            <a:pPr>
              <a:spcBef>
                <a:spcPts val="400"/>
              </a:spcBef>
              <a:buSzPct val="100000"/>
            </a:pPr>
            <a:endParaRPr lang="it-IT" altLang="it-IT" sz="2800" dirty="0">
              <a:solidFill>
                <a:srgbClr val="000000"/>
              </a:solidFill>
              <a:latin typeface="Garamond" panose="02020404030301010803" pitchFamily="18" charset="0"/>
              <a:cs typeface="Arial" panose="020B0604020202020204" pitchFamily="34" charset="0"/>
            </a:endParaRPr>
          </a:p>
          <a:p>
            <a:pPr>
              <a:spcBef>
                <a:spcPts val="400"/>
              </a:spcBef>
              <a:buSzPct val="100000"/>
            </a:pPr>
            <a:r>
              <a:rPr lang="it-IT" altLang="it-IT" sz="2800" dirty="0">
                <a:solidFill>
                  <a:srgbClr val="000000"/>
                </a:solidFill>
                <a:latin typeface="Garamond" panose="02020404030301010803" pitchFamily="18" charset="0"/>
                <a:cs typeface="Arial" panose="020B0604020202020204" pitchFamily="34" charset="0"/>
              </a:rPr>
              <a:t>                                 Trasporto diretto</a:t>
            </a:r>
          </a:p>
          <a:p>
            <a:pPr>
              <a:spcBef>
                <a:spcPts val="400"/>
              </a:spcBef>
              <a:buSzPct val="100000"/>
            </a:pPr>
            <a:endParaRPr lang="it-IT" altLang="it-IT" sz="2800" dirty="0">
              <a:solidFill>
                <a:srgbClr val="000000"/>
              </a:solidFill>
              <a:latin typeface="Garamond" panose="02020404030301010803" pitchFamily="18" charset="0"/>
              <a:cs typeface="Arial" panose="020B0604020202020204" pitchFamily="34" charset="0"/>
            </a:endParaRPr>
          </a:p>
          <a:p>
            <a:pPr>
              <a:spcBef>
                <a:spcPts val="400"/>
              </a:spcBef>
              <a:buSzPct val="100000"/>
            </a:pPr>
            <a:endParaRPr lang="it-IT" altLang="it-IT" sz="2800" dirty="0">
              <a:solidFill>
                <a:srgbClr val="000000"/>
              </a:solidFill>
              <a:latin typeface="Garamond" panose="02020404030301010803" pitchFamily="18" charset="0"/>
              <a:cs typeface="Arial" panose="020B0604020202020204" pitchFamily="34" charset="0"/>
            </a:endParaRPr>
          </a:p>
          <a:p>
            <a:pPr>
              <a:spcBef>
                <a:spcPts val="400"/>
              </a:spcBef>
              <a:buSzPct val="100000"/>
            </a:pPr>
            <a:r>
              <a:rPr lang="it-IT" altLang="it-IT" sz="2800" dirty="0">
                <a:solidFill>
                  <a:srgbClr val="000000"/>
                </a:solidFill>
                <a:latin typeface="Garamond" panose="02020404030301010803" pitchFamily="18" charset="0"/>
                <a:cs typeface="Arial" panose="020B0604020202020204" pitchFamily="34" charset="0"/>
              </a:rPr>
              <a:t>                         Emissione fattura e e-AD                                                          </a:t>
            </a:r>
          </a:p>
          <a:p>
            <a:pPr>
              <a:spcBef>
                <a:spcPts val="400"/>
              </a:spcBef>
              <a:buSzPct val="100000"/>
            </a:pPr>
            <a:r>
              <a:rPr lang="it-IT" altLang="it-IT" sz="1800" dirty="0">
                <a:solidFill>
                  <a:srgbClr val="000000"/>
                </a:solidFill>
                <a:latin typeface="Arial" panose="020B0604020202020204" pitchFamily="34" charset="0"/>
                <a:cs typeface="Arial" panose="020B0604020202020204" pitchFamily="34" charset="0"/>
              </a:rPr>
              <a:t>                                                                                                                                   </a:t>
            </a:r>
          </a:p>
        </p:txBody>
      </p:sp>
      <p:sp>
        <p:nvSpPr>
          <p:cNvPr id="4" name="Freccia a destra 3">
            <a:extLst>
              <a:ext uri="{FF2B5EF4-FFF2-40B4-BE49-F238E27FC236}">
                <a16:creationId xmlns:a16="http://schemas.microsoft.com/office/drawing/2014/main" xmlns="" id="{7DA94BE0-A30F-4A32-8B22-8152DE9C032E}"/>
              </a:ext>
            </a:extLst>
          </p:cNvPr>
          <p:cNvSpPr/>
          <p:nvPr/>
        </p:nvSpPr>
        <p:spPr>
          <a:xfrm flipV="1">
            <a:off x="4282281" y="3429000"/>
            <a:ext cx="3635375" cy="186993"/>
          </a:xfrm>
          <a:prstGeom prst="rightArrow">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prstClr val="white"/>
              </a:solidFill>
            </a:endParaRPr>
          </a:p>
        </p:txBody>
      </p:sp>
      <p:sp>
        <p:nvSpPr>
          <p:cNvPr id="5" name="Rettangolo 4">
            <a:extLst>
              <a:ext uri="{FF2B5EF4-FFF2-40B4-BE49-F238E27FC236}">
                <a16:creationId xmlns:a16="http://schemas.microsoft.com/office/drawing/2014/main" xmlns="" id="{FE31E80C-D9CB-41D1-9A55-0EEC308C5EE0}"/>
              </a:ext>
            </a:extLst>
          </p:cNvPr>
          <p:cNvSpPr/>
          <p:nvPr/>
        </p:nvSpPr>
        <p:spPr>
          <a:xfrm>
            <a:off x="8125621" y="3219912"/>
            <a:ext cx="1584325" cy="792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400"/>
              </a:spcBef>
              <a:buSzPct val="100000"/>
              <a:defRPr/>
            </a:pPr>
            <a:r>
              <a:rPr lang="it-IT" altLang="it-IT" sz="1600" b="1" dirty="0">
                <a:solidFill>
                  <a:schemeClr val="tx1"/>
                </a:solidFill>
                <a:latin typeface="Garamond" panose="02020404030301010803" pitchFamily="18" charset="0"/>
              </a:rPr>
              <a:t>ARMATORE/</a:t>
            </a:r>
          </a:p>
          <a:p>
            <a:pPr algn="ctr">
              <a:spcBef>
                <a:spcPts val="400"/>
              </a:spcBef>
              <a:buSzPct val="100000"/>
              <a:defRPr/>
            </a:pPr>
            <a:r>
              <a:rPr lang="it-IT" altLang="it-IT" sz="1600" b="1" dirty="0">
                <a:solidFill>
                  <a:schemeClr val="tx1"/>
                </a:solidFill>
                <a:latin typeface="Garamond" panose="02020404030301010803" pitchFamily="18" charset="0"/>
              </a:rPr>
              <a:t>NAVE</a:t>
            </a:r>
          </a:p>
        </p:txBody>
      </p:sp>
      <p:sp>
        <p:nvSpPr>
          <p:cNvPr id="6" name="Rettangolo 5">
            <a:extLst>
              <a:ext uri="{FF2B5EF4-FFF2-40B4-BE49-F238E27FC236}">
                <a16:creationId xmlns:a16="http://schemas.microsoft.com/office/drawing/2014/main" xmlns="" id="{5D590C07-F560-4653-A1C8-C4BF0B0ED645}"/>
              </a:ext>
            </a:extLst>
          </p:cNvPr>
          <p:cNvSpPr/>
          <p:nvPr/>
        </p:nvSpPr>
        <p:spPr>
          <a:xfrm>
            <a:off x="2266156" y="3184193"/>
            <a:ext cx="1800225" cy="9350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600" b="1" dirty="0">
                <a:solidFill>
                  <a:schemeClr val="tx1"/>
                </a:solidFill>
                <a:latin typeface="Garamond" panose="02020404030301010803" pitchFamily="18" charset="0"/>
              </a:rPr>
              <a:t>COMPAGNIA PETROLIFERA</a:t>
            </a:r>
          </a:p>
        </p:txBody>
      </p:sp>
      <p:sp>
        <p:nvSpPr>
          <p:cNvPr id="7" name="Segnaposto data 6">
            <a:extLst>
              <a:ext uri="{FF2B5EF4-FFF2-40B4-BE49-F238E27FC236}">
                <a16:creationId xmlns:a16="http://schemas.microsoft.com/office/drawing/2014/main" xmlns="" id="{4D029618-27E1-417B-90A4-7B90717EA422}"/>
              </a:ext>
            </a:extLst>
          </p:cNvPr>
          <p:cNvSpPr>
            <a:spLocks noGrp="1"/>
          </p:cNvSpPr>
          <p:nvPr>
            <p:ph type="dt" sz="half" idx="10"/>
          </p:nvPr>
        </p:nvSpPr>
        <p:spPr/>
        <p:txBody>
          <a:bodyPr/>
          <a:lstStyle/>
          <a:p>
            <a:r>
              <a:rPr lang="it-IT"/>
              <a:t>29/09/2020</a:t>
            </a:r>
            <a:endParaRPr lang="en-US" dirty="0"/>
          </a:p>
        </p:txBody>
      </p:sp>
      <p:sp>
        <p:nvSpPr>
          <p:cNvPr id="8" name="Segnaposto piè di pagina 7">
            <a:extLst>
              <a:ext uri="{FF2B5EF4-FFF2-40B4-BE49-F238E27FC236}">
                <a16:creationId xmlns:a16="http://schemas.microsoft.com/office/drawing/2014/main" xmlns="" id="{6F369FB5-BF0A-4B27-9E6E-D555C42BB8C1}"/>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817496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D38D35D-2F4C-404B-8BE8-8FED6F153696}"/>
              </a:ext>
            </a:extLst>
          </p:cNvPr>
          <p:cNvSpPr txBox="1">
            <a:spLocks noChangeArrowheads="1"/>
          </p:cNvSpPr>
          <p:nvPr/>
        </p:nvSpPr>
        <p:spPr bwMode="auto">
          <a:xfrm>
            <a:off x="2042165" y="1192665"/>
            <a:ext cx="7704137" cy="3897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DEFINIZIONE DI DOTAZIONI DI BORDO</a:t>
            </a:r>
          </a:p>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(Art. 267 del DPR N. 43/1973 - TULD)</a:t>
            </a:r>
          </a:p>
          <a:p>
            <a:pPr algn="ctr"/>
            <a:endParaRPr lang="it-IT" altLang="it-IT"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lnSpc>
                <a:spcPct val="80000"/>
              </a:lnSpc>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«Agli effetti doganali costituiscono dotazioni  di bordo delle navi, degli aeromobili, dei treni internazionali e dei veicoli stradali a motore in esercizio i macchinari, gli attrezzi, gli strumenti, i mezzi di salvataggio, le parti di ricambio, gli arredi ed ogni altro oggetto suscettibile di utilizzazione reiterata, destinati a servizio od ornamento del mezzo di trasporto.»</a:t>
            </a:r>
          </a:p>
        </p:txBody>
      </p:sp>
      <p:sp>
        <p:nvSpPr>
          <p:cNvPr id="3" name="Segnaposto data 2">
            <a:extLst>
              <a:ext uri="{FF2B5EF4-FFF2-40B4-BE49-F238E27FC236}">
                <a16:creationId xmlns:a16="http://schemas.microsoft.com/office/drawing/2014/main" xmlns="" id="{8C2706D2-94DF-4470-A20F-35DC80CC4120}"/>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D949895C-91DB-4010-93A4-578037887766}"/>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95259023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a:extLst>
              <a:ext uri="{FF2B5EF4-FFF2-40B4-BE49-F238E27FC236}">
                <a16:creationId xmlns:a16="http://schemas.microsoft.com/office/drawing/2014/main" xmlns="" id="{410E3559-9B58-42C0-86EF-3DBA860EE4A0}"/>
              </a:ext>
            </a:extLst>
          </p:cNvPr>
          <p:cNvGrpSpPr/>
          <p:nvPr/>
        </p:nvGrpSpPr>
        <p:grpSpPr>
          <a:xfrm>
            <a:off x="1525584" y="3008093"/>
            <a:ext cx="7599400" cy="2723227"/>
            <a:chOff x="611188" y="3369598"/>
            <a:chExt cx="7599400" cy="2723227"/>
          </a:xfrm>
        </p:grpSpPr>
        <p:sp>
          <p:nvSpPr>
            <p:cNvPr id="3" name="Freccia a destra 2">
              <a:extLst>
                <a:ext uri="{FF2B5EF4-FFF2-40B4-BE49-F238E27FC236}">
                  <a16:creationId xmlns:a16="http://schemas.microsoft.com/office/drawing/2014/main" xmlns="" id="{E9E9B23D-8561-408A-A79D-95873D063DDC}"/>
                </a:ext>
              </a:extLst>
            </p:cNvPr>
            <p:cNvSpPr/>
            <p:nvPr/>
          </p:nvSpPr>
          <p:spPr>
            <a:xfrm>
              <a:off x="2627313" y="3716338"/>
              <a:ext cx="3635375" cy="18669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prstClr val="white"/>
                </a:solidFill>
              </a:endParaRPr>
            </a:p>
          </p:txBody>
        </p:sp>
        <p:sp>
          <p:nvSpPr>
            <p:cNvPr id="4" name="Rettangolo 3">
              <a:extLst>
                <a:ext uri="{FF2B5EF4-FFF2-40B4-BE49-F238E27FC236}">
                  <a16:creationId xmlns:a16="http://schemas.microsoft.com/office/drawing/2014/main" xmlns="" id="{C42CE758-0260-4091-A8C0-526AEC39C5E5}"/>
                </a:ext>
              </a:extLst>
            </p:cNvPr>
            <p:cNvSpPr/>
            <p:nvPr/>
          </p:nvSpPr>
          <p:spPr>
            <a:xfrm>
              <a:off x="6626263" y="3427413"/>
              <a:ext cx="1584325" cy="792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400"/>
                </a:spcBef>
                <a:buSzPct val="100000"/>
                <a:defRPr/>
              </a:pPr>
              <a:r>
                <a:rPr lang="it-IT" altLang="it-IT" sz="1800" b="1" dirty="0">
                  <a:solidFill>
                    <a:schemeClr val="tx1"/>
                  </a:solidFill>
                  <a:latin typeface="BookmanOldStyle" charset="0"/>
                </a:rPr>
                <a:t>ARMATORE/</a:t>
              </a:r>
            </a:p>
            <a:p>
              <a:pPr algn="ctr">
                <a:spcBef>
                  <a:spcPts val="400"/>
                </a:spcBef>
                <a:buSzPct val="100000"/>
                <a:defRPr/>
              </a:pPr>
              <a:r>
                <a:rPr lang="it-IT" altLang="it-IT" sz="1800" b="1" dirty="0">
                  <a:solidFill>
                    <a:schemeClr val="tx1"/>
                  </a:solidFill>
                  <a:latin typeface="BookmanOldStyle" charset="0"/>
                </a:rPr>
                <a:t>NAVE</a:t>
              </a:r>
            </a:p>
          </p:txBody>
        </p:sp>
        <p:sp>
          <p:nvSpPr>
            <p:cNvPr id="5" name="Rettangolo 4">
              <a:extLst>
                <a:ext uri="{FF2B5EF4-FFF2-40B4-BE49-F238E27FC236}">
                  <a16:creationId xmlns:a16="http://schemas.microsoft.com/office/drawing/2014/main" xmlns="" id="{C88D8579-96A4-42D3-A5BA-6CDFCF0E8486}"/>
                </a:ext>
              </a:extLst>
            </p:cNvPr>
            <p:cNvSpPr/>
            <p:nvPr/>
          </p:nvSpPr>
          <p:spPr>
            <a:xfrm>
              <a:off x="611188" y="3369598"/>
              <a:ext cx="1800225" cy="9350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1800" b="1" dirty="0">
                  <a:solidFill>
                    <a:schemeClr val="tx1"/>
                  </a:solidFill>
                </a:rPr>
                <a:t>COMPAGNIA PETROLIFERA</a:t>
              </a:r>
            </a:p>
          </p:txBody>
        </p:sp>
        <p:cxnSp>
          <p:nvCxnSpPr>
            <p:cNvPr id="6" name="Connettore 2 5">
              <a:extLst>
                <a:ext uri="{FF2B5EF4-FFF2-40B4-BE49-F238E27FC236}">
                  <a16:creationId xmlns:a16="http://schemas.microsoft.com/office/drawing/2014/main" xmlns="" id="{78F1019A-889F-43FA-95A8-FF3DFCC0C842}"/>
                </a:ext>
              </a:extLst>
            </p:cNvPr>
            <p:cNvCxnSpPr/>
            <p:nvPr/>
          </p:nvCxnSpPr>
          <p:spPr>
            <a:xfrm>
              <a:off x="2657475" y="4010025"/>
              <a:ext cx="1928813" cy="13620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xmlns="" id="{780E63A2-D483-4A25-9BB6-631DF4713CA5}"/>
                </a:ext>
              </a:extLst>
            </p:cNvPr>
            <p:cNvCxnSpPr/>
            <p:nvPr/>
          </p:nvCxnSpPr>
          <p:spPr>
            <a:xfrm flipV="1">
              <a:off x="4716463" y="4003675"/>
              <a:ext cx="1546225" cy="1368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ttangolo 7">
              <a:extLst>
                <a:ext uri="{FF2B5EF4-FFF2-40B4-BE49-F238E27FC236}">
                  <a16:creationId xmlns:a16="http://schemas.microsoft.com/office/drawing/2014/main" xmlns="" id="{DFB79E92-F88A-4C65-B501-4ACFFA0398BA}"/>
                </a:ext>
              </a:extLst>
            </p:cNvPr>
            <p:cNvSpPr/>
            <p:nvPr/>
          </p:nvSpPr>
          <p:spPr>
            <a:xfrm>
              <a:off x="3387725" y="5516563"/>
              <a:ext cx="2843213" cy="576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400"/>
                </a:spcBef>
                <a:buSzPct val="100000"/>
                <a:defRPr/>
              </a:pPr>
              <a:r>
                <a:rPr lang="it-IT" sz="1800" b="1" dirty="0">
                  <a:solidFill>
                    <a:schemeClr val="tx1"/>
                  </a:solidFill>
                  <a:latin typeface="BookmanOldStyle" charset="0"/>
                </a:rPr>
                <a:t>INTERMEDIARIO PRIMO ACQUIRENTE</a:t>
              </a:r>
            </a:p>
          </p:txBody>
        </p:sp>
        <p:sp>
          <p:nvSpPr>
            <p:cNvPr id="9" name="Rettangolo arrotondato 12">
              <a:extLst>
                <a:ext uri="{FF2B5EF4-FFF2-40B4-BE49-F238E27FC236}">
                  <a16:creationId xmlns:a16="http://schemas.microsoft.com/office/drawing/2014/main" xmlns="" id="{A954E663-6FE3-4DA9-A0EE-F74DF419EAEE}"/>
                </a:ext>
              </a:extLst>
            </p:cNvPr>
            <p:cNvSpPr/>
            <p:nvPr/>
          </p:nvSpPr>
          <p:spPr>
            <a:xfrm>
              <a:off x="5759450" y="4687888"/>
              <a:ext cx="2197100" cy="396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900" dirty="0">
                  <a:solidFill>
                    <a:schemeClr val="tx1"/>
                  </a:solidFill>
                </a:rPr>
                <a:t>Fattura da Intermediario ad Armatore secondo acquirente</a:t>
              </a:r>
            </a:p>
          </p:txBody>
        </p:sp>
        <p:sp>
          <p:nvSpPr>
            <p:cNvPr id="10" name="Rettangolo arrotondato 13">
              <a:extLst>
                <a:ext uri="{FF2B5EF4-FFF2-40B4-BE49-F238E27FC236}">
                  <a16:creationId xmlns:a16="http://schemas.microsoft.com/office/drawing/2014/main" xmlns="" id="{3F7FD34E-CE25-4336-9E8C-90805E506BDA}"/>
                </a:ext>
              </a:extLst>
            </p:cNvPr>
            <p:cNvSpPr/>
            <p:nvPr/>
          </p:nvSpPr>
          <p:spPr>
            <a:xfrm>
              <a:off x="1258888" y="4702175"/>
              <a:ext cx="2128837" cy="431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900" dirty="0">
                  <a:solidFill>
                    <a:schemeClr val="tx1"/>
                  </a:solidFill>
                </a:rPr>
                <a:t>Fattura da Compagnia Petrolifera all’intermediario primo acquirente</a:t>
              </a:r>
            </a:p>
          </p:txBody>
        </p:sp>
      </p:grpSp>
      <p:sp>
        <p:nvSpPr>
          <p:cNvPr id="11" name="Rettangolo 10">
            <a:extLst>
              <a:ext uri="{FF2B5EF4-FFF2-40B4-BE49-F238E27FC236}">
                <a16:creationId xmlns:a16="http://schemas.microsoft.com/office/drawing/2014/main" xmlns="" id="{0D5E5A6B-440D-4537-95F7-63E4982EAC89}"/>
              </a:ext>
            </a:extLst>
          </p:cNvPr>
          <p:cNvSpPr/>
          <p:nvPr/>
        </p:nvSpPr>
        <p:spPr>
          <a:xfrm>
            <a:off x="2088223" y="462918"/>
            <a:ext cx="7842585" cy="2903359"/>
          </a:xfrm>
          <a:prstGeom prst="rect">
            <a:avLst/>
          </a:prstGeom>
        </p:spPr>
        <p:txBody>
          <a:bodyPr wrap="square">
            <a:spAutoFit/>
          </a:bodyPr>
          <a:lstStyle/>
          <a:p>
            <a:pPr algn="ctr">
              <a:spcBef>
                <a:spcPts val="400"/>
              </a:spcBef>
              <a:buSzPct val="100000"/>
            </a:pPr>
            <a:r>
              <a:rPr lang="it-IT" altLang="it-IT" sz="2600" b="1" dirty="0">
                <a:solidFill>
                  <a:srgbClr val="000000"/>
                </a:solidFill>
                <a:latin typeface="Garamond" panose="02020404030301010803" pitchFamily="18" charset="0"/>
                <a:cs typeface="Arial" panose="020B0604020202020204" pitchFamily="34" charset="0"/>
              </a:rPr>
              <a:t>2- FORNITURA TRAMITE INTERMEDIARIO</a:t>
            </a:r>
          </a:p>
          <a:p>
            <a:pPr algn="ctr">
              <a:spcBef>
                <a:spcPts val="400"/>
              </a:spcBef>
              <a:buSzPct val="100000"/>
            </a:pPr>
            <a:r>
              <a:rPr lang="it-IT" altLang="it-IT" sz="2000" b="1" dirty="0">
                <a:solidFill>
                  <a:srgbClr val="000000"/>
                </a:solidFill>
                <a:latin typeface="Garamond" panose="02020404030301010803" pitchFamily="18" charset="0"/>
                <a:cs typeface="Arial" panose="020B0604020202020204" pitchFamily="34" charset="0"/>
              </a:rPr>
              <a:t>    (TRADER nazionale oppure estero)</a:t>
            </a:r>
          </a:p>
          <a:p>
            <a:pPr algn="just">
              <a:spcBef>
                <a:spcPts val="400"/>
              </a:spcBef>
              <a:buSzPct val="100000"/>
            </a:pPr>
            <a:endParaRPr lang="it-IT" altLang="it-IT" sz="2000" b="1" dirty="0">
              <a:solidFill>
                <a:srgbClr val="000000"/>
              </a:solidFill>
              <a:latin typeface="Garamond" panose="02020404030301010803" pitchFamily="18" charset="0"/>
              <a:cs typeface="Arial" panose="020B0604020202020204" pitchFamily="34" charset="0"/>
            </a:endParaRPr>
          </a:p>
          <a:p>
            <a:pPr algn="just">
              <a:spcBef>
                <a:spcPts val="400"/>
              </a:spcBef>
              <a:buSzPct val="100000"/>
            </a:pPr>
            <a:r>
              <a:rPr lang="it-IT" altLang="it-IT" sz="2000" b="1" dirty="0">
                <a:solidFill>
                  <a:srgbClr val="000000"/>
                </a:solidFill>
                <a:latin typeface="Garamond" panose="02020404030301010803" pitchFamily="18" charset="0"/>
                <a:cs typeface="Arial" panose="020B0604020202020204" pitchFamily="34" charset="0"/>
              </a:rPr>
              <a:t>In entrambi i casi la consegna del prodotto a bordo della nave avviene sotto diretta responsabilità del deposito fiscale e dovrà essere emessa bolletta di esportazione.</a:t>
            </a:r>
          </a:p>
          <a:p>
            <a:pPr>
              <a:spcBef>
                <a:spcPts val="400"/>
              </a:spcBef>
              <a:buSzPct val="100000"/>
            </a:pPr>
            <a:endParaRPr lang="it-IT" altLang="it-IT" sz="2000" dirty="0">
              <a:solidFill>
                <a:srgbClr val="000000"/>
              </a:solidFill>
              <a:latin typeface="Garamond" panose="02020404030301010803" pitchFamily="18" charset="0"/>
              <a:cs typeface="Arial" panose="020B0604020202020204" pitchFamily="34" charset="0"/>
            </a:endParaRPr>
          </a:p>
          <a:p>
            <a:pPr>
              <a:spcBef>
                <a:spcPts val="400"/>
              </a:spcBef>
              <a:buSzPct val="100000"/>
            </a:pPr>
            <a:r>
              <a:rPr lang="it-IT" altLang="it-IT" sz="2000" dirty="0">
                <a:solidFill>
                  <a:srgbClr val="000000"/>
                </a:solidFill>
                <a:latin typeface="Garamond" panose="02020404030301010803" pitchFamily="18" charset="0"/>
                <a:cs typeface="Arial" panose="020B0604020202020204" pitchFamily="34" charset="0"/>
              </a:rPr>
              <a:t>                             Trasporto ed emissione e-AD</a:t>
            </a:r>
          </a:p>
        </p:txBody>
      </p:sp>
      <p:sp>
        <p:nvSpPr>
          <p:cNvPr id="12" name="Segnaposto data 11">
            <a:extLst>
              <a:ext uri="{FF2B5EF4-FFF2-40B4-BE49-F238E27FC236}">
                <a16:creationId xmlns:a16="http://schemas.microsoft.com/office/drawing/2014/main" xmlns="" id="{940518F4-FDC9-4C33-8CB4-95725C812A35}"/>
              </a:ext>
            </a:extLst>
          </p:cNvPr>
          <p:cNvSpPr>
            <a:spLocks noGrp="1"/>
          </p:cNvSpPr>
          <p:nvPr>
            <p:ph type="dt" sz="half" idx="10"/>
          </p:nvPr>
        </p:nvSpPr>
        <p:spPr/>
        <p:txBody>
          <a:bodyPr/>
          <a:lstStyle/>
          <a:p>
            <a:r>
              <a:rPr lang="it-IT"/>
              <a:t>29/09/2020</a:t>
            </a:r>
            <a:endParaRPr lang="en-US" dirty="0"/>
          </a:p>
        </p:txBody>
      </p:sp>
      <p:sp>
        <p:nvSpPr>
          <p:cNvPr id="13" name="Segnaposto piè di pagina 12">
            <a:extLst>
              <a:ext uri="{FF2B5EF4-FFF2-40B4-BE49-F238E27FC236}">
                <a16:creationId xmlns:a16="http://schemas.microsoft.com/office/drawing/2014/main" xmlns="" id="{9C42A38A-1286-4AD7-89A2-E4D6B5D97384}"/>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4824976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0BBBE88E-880D-40AB-86E5-4CE633376DB8}"/>
              </a:ext>
            </a:extLst>
          </p:cNvPr>
          <p:cNvSpPr/>
          <p:nvPr/>
        </p:nvSpPr>
        <p:spPr>
          <a:xfrm>
            <a:off x="981739" y="148855"/>
            <a:ext cx="10228521" cy="5970865"/>
          </a:xfrm>
          <a:prstGeom prst="rect">
            <a:avLst/>
          </a:prstGeom>
        </p:spPr>
        <p:txBody>
          <a:bodyPr wrap="square">
            <a:spAutoFit/>
          </a:bodyPr>
          <a:lstStyle/>
          <a:p>
            <a:pPr algn="ctr">
              <a:buSzPct val="100000"/>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LA RISOLUZIONE N. 1/E DEL 09/01/2017  DELL’AGENZIA DELLE ENTRATE</a:t>
            </a:r>
          </a:p>
          <a:p>
            <a:pPr algn="just">
              <a:buSzPct val="100000"/>
            </a:pPr>
            <a:endParaRPr lang="it-IT" altLang="it-IT" b="1" u="sng"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La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presente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risoluzione, che ha sostituito le precedenti interpretazioni contenute nelle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Risoluzioni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n. 85 del 1998, nelle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Risoluzioni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101/E </a:t>
            </a:r>
            <a:r>
              <a:rPr lang="it-IT" altLang="it-IT" sz="2400" b="1" dirty="0" err="1">
                <a:solidFill>
                  <a:srgbClr val="002060"/>
                </a:solidFill>
                <a:latin typeface="Garamond" panose="02020404030301010803" pitchFamily="18" charset="0"/>
                <a:ea typeface="Calibri" panose="020F0502020204030204" pitchFamily="34" charset="0"/>
                <a:cs typeface="Arial" panose="020B0604020202020204" pitchFamily="34" charset="0"/>
              </a:rPr>
              <a:t>e</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 n. 191/E del 2002, tenendo conto sia del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codice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doganale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unionale sia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del </a:t>
            </a:r>
            <a:r>
              <a:rPr lang="it-IT" altLang="it-IT" sz="2400" b="1" dirty="0" smtClean="0">
                <a:solidFill>
                  <a:srgbClr val="002060"/>
                </a:solidFill>
                <a:latin typeface="Garamond" panose="02020404030301010803" pitchFamily="18" charset="0"/>
                <a:ea typeface="Calibri" panose="020F0502020204030204" pitchFamily="34" charset="0"/>
                <a:cs typeface="Arial" panose="020B0604020202020204" pitchFamily="34" charset="0"/>
              </a:rPr>
              <a:t>testo </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dell’art. 8 bis del DPR 633/72 e sia della giurisprudenza (Decisione della Corte di Giustizia Europea n. C-526/13), ritiene che </a:t>
            </a:r>
            <a:r>
              <a:rPr lang="it-IT" altLang="it-IT" sz="2400" b="1" u="sng" dirty="0">
                <a:solidFill>
                  <a:srgbClr val="002060"/>
                </a:solidFill>
                <a:latin typeface="Garamond" panose="02020404030301010803" pitchFamily="18" charset="0"/>
                <a:ea typeface="Calibri" panose="020F0502020204030204" pitchFamily="34" charset="0"/>
                <a:cs typeface="Arial" panose="020B0604020202020204" pitchFamily="34" charset="0"/>
              </a:rPr>
              <a:t>entrambe le cessioni, diretta e con intermediario, rientrano sempre nell’art. 8 bis, primo comma, lett. d) del DPR 633/72.</a:t>
            </a:r>
          </a:p>
          <a:p>
            <a:pPr algn="just">
              <a:buSzPct val="100000"/>
            </a:pP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L’eventuale intermediario estero deve identificarsi ai fini IVA ai sensi dell’art. 35 ter del DPR n. 633/72 ovvero nominare un rappresentante fiscale in Italia. Quest’ultimo deve rispettare le disposizioni dell’art. 17, 2° comma del DPR n. 633/72, che non gli consentono di emettere una fattura, rilevante ai fini dell’imposta sul valore aggiunto, nei confronti di un soggetto passivo stabilito in Italia.  Dunque all’armatore non resta che </a:t>
            </a:r>
            <a:r>
              <a:rPr lang="it-IT" altLang="it-IT" sz="2400" b="1" dirty="0" err="1">
                <a:solidFill>
                  <a:srgbClr val="002060"/>
                </a:solidFill>
                <a:latin typeface="Garamond" panose="02020404030301010803" pitchFamily="18" charset="0"/>
                <a:ea typeface="Calibri" panose="020F0502020204030204" pitchFamily="34" charset="0"/>
                <a:cs typeface="Arial" panose="020B0604020202020204" pitchFamily="34" charset="0"/>
              </a:rPr>
              <a:t>autofatturarsi</a:t>
            </a:r>
            <a:r>
              <a:rPr lang="it-IT" altLang="it-IT" sz="24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endParaRPr lang="it-IT" sz="2400" dirty="0">
              <a:latin typeface="Garamond" panose="02020404030301010803" pitchFamily="18" charset="0"/>
            </a:endParaRPr>
          </a:p>
        </p:txBody>
      </p:sp>
      <p:sp>
        <p:nvSpPr>
          <p:cNvPr id="3" name="Segnaposto data 2">
            <a:extLst>
              <a:ext uri="{FF2B5EF4-FFF2-40B4-BE49-F238E27FC236}">
                <a16:creationId xmlns:a16="http://schemas.microsoft.com/office/drawing/2014/main" xmlns="" id="{EC90294E-ED1E-4F61-AB5A-42CB71BC5BF9}"/>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503C4C9B-4E46-4BE7-AA20-EEDA23D025DA}"/>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0714446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B0D447B2-3A7C-4D5F-A7E7-88005A0819F7}"/>
              </a:ext>
            </a:extLst>
          </p:cNvPr>
          <p:cNvSpPr/>
          <p:nvPr/>
        </p:nvSpPr>
        <p:spPr>
          <a:xfrm>
            <a:off x="1683488" y="1115061"/>
            <a:ext cx="8825023" cy="4185761"/>
          </a:xfrm>
          <a:prstGeom prst="rect">
            <a:avLst/>
          </a:prstGeom>
        </p:spPr>
        <p:txBody>
          <a:bodyPr wrap="square">
            <a:spAutoFit/>
          </a:bodyPr>
          <a:lstStyle/>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RISOLUZIONE N. 1/D – N. 69/E DEL 13/06/2017</a:t>
            </a:r>
          </a:p>
          <a:p>
            <a:pPr algn="ct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AGENZIA DELLE DOGANE E DEI MONOPOLI - AGENZIA DELLE ENTRATE  </a:t>
            </a:r>
          </a:p>
          <a:p>
            <a:pPr algn="ct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(Operazioni di approvvigionamento di prodotti energetici. </a:t>
            </a:r>
          </a:p>
          <a:p>
            <a:pPr algn="ct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Art. 269 Reg.(UE) n. 952/2013 e art. 8 bis DPR 633/72)</a:t>
            </a:r>
          </a:p>
          <a:p>
            <a:pPr algn="ctr"/>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endPar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just"/>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Questa risoluzione ribadisce, in merito all’operazione di bunkeraggio, quanto precisato dalla Risoluzione n. 1/E del 2017 dell’Agenzia delle Entrate.</a:t>
            </a:r>
          </a:p>
        </p:txBody>
      </p:sp>
      <p:sp>
        <p:nvSpPr>
          <p:cNvPr id="3" name="Segnaposto data 2">
            <a:extLst>
              <a:ext uri="{FF2B5EF4-FFF2-40B4-BE49-F238E27FC236}">
                <a16:creationId xmlns:a16="http://schemas.microsoft.com/office/drawing/2014/main" xmlns="" id="{03570431-5437-4EBA-940B-D7375A67FB0A}"/>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85467362-7C5E-4932-AEA4-52F44B95FDD6}"/>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110280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2AB6CEA0-CD1A-4591-A84D-BBDAE6335DD0}"/>
              </a:ext>
            </a:extLst>
          </p:cNvPr>
          <p:cNvSpPr/>
          <p:nvPr/>
        </p:nvSpPr>
        <p:spPr>
          <a:xfrm>
            <a:off x="1359646" y="604898"/>
            <a:ext cx="9441711" cy="5437386"/>
          </a:xfrm>
          <a:prstGeom prst="rect">
            <a:avLst/>
          </a:prstGeom>
        </p:spPr>
        <p:txBody>
          <a:bodyPr wrap="square">
            <a:spAutoFit/>
          </a:bodyPr>
          <a:lstStyle/>
          <a:p>
            <a:pPr algn="ctr">
              <a:spcBef>
                <a:spcPts val="400"/>
              </a:spcBef>
              <a:buSzPct val="100000"/>
            </a:pPr>
            <a:r>
              <a:rPr lang="it-IT" altLang="it-IT" sz="2800" b="1" dirty="0">
                <a:solidFill>
                  <a:srgbClr val="002060"/>
                </a:solidFill>
                <a:latin typeface="Garamond" panose="02020404030301010803" pitchFamily="18" charset="0"/>
              </a:rPr>
              <a:t>FORNITURA DI PROVVISTE DI BORDO </a:t>
            </a:r>
            <a:endParaRPr lang="it-IT" altLang="it-IT" sz="2800" b="1" dirty="0" smtClean="0">
              <a:solidFill>
                <a:srgbClr val="002060"/>
              </a:solidFill>
              <a:latin typeface="Garamond" panose="02020404030301010803" pitchFamily="18" charset="0"/>
            </a:endParaRPr>
          </a:p>
          <a:p>
            <a:pPr algn="ctr">
              <a:spcBef>
                <a:spcPts val="400"/>
              </a:spcBef>
              <a:buSzPct val="100000"/>
            </a:pPr>
            <a:r>
              <a:rPr lang="it-IT" altLang="it-IT" sz="2800" b="1" dirty="0" smtClean="0">
                <a:solidFill>
                  <a:srgbClr val="002060"/>
                </a:solidFill>
                <a:latin typeface="Garamond" panose="02020404030301010803" pitchFamily="18" charset="0"/>
              </a:rPr>
              <a:t>A </a:t>
            </a:r>
            <a:r>
              <a:rPr lang="it-IT" altLang="it-IT" sz="2800" b="1" dirty="0">
                <a:solidFill>
                  <a:srgbClr val="002060"/>
                </a:solidFill>
                <a:latin typeface="Garamond" panose="02020404030301010803" pitchFamily="18" charset="0"/>
              </a:rPr>
              <a:t>PLEASURE YACTH (cd diporto puro)</a:t>
            </a:r>
          </a:p>
          <a:p>
            <a:pPr algn="just">
              <a:spcBef>
                <a:spcPts val="400"/>
              </a:spcBef>
              <a:buSzPct val="100000"/>
            </a:pPr>
            <a:endParaRPr lang="it-IT" altLang="it-IT" b="1" dirty="0">
              <a:solidFill>
                <a:srgbClr val="002060"/>
              </a:solidFill>
              <a:latin typeface="Garamond" panose="02020404030301010803" pitchFamily="18" charset="0"/>
            </a:endParaRPr>
          </a:p>
          <a:p>
            <a:pPr algn="just">
              <a:spcBef>
                <a:spcPts val="400"/>
              </a:spcBef>
              <a:buSzPct val="100000"/>
            </a:pPr>
            <a:r>
              <a:rPr lang="it-IT" altLang="it-IT" sz="2600" b="1" dirty="0">
                <a:solidFill>
                  <a:srgbClr val="002060"/>
                </a:solidFill>
                <a:latin typeface="Garamond" panose="02020404030301010803" pitchFamily="18" charset="0"/>
              </a:rPr>
              <a:t>Per i </a:t>
            </a:r>
            <a:r>
              <a:rPr lang="it-IT" altLang="it-IT" sz="2600" b="1" u="sng" dirty="0">
                <a:solidFill>
                  <a:srgbClr val="002060"/>
                </a:solidFill>
                <a:latin typeface="Garamond" panose="02020404030301010803" pitchFamily="18" charset="0"/>
              </a:rPr>
              <a:t>«</a:t>
            </a:r>
            <a:r>
              <a:rPr lang="it-IT" altLang="it-IT" sz="2600" b="1" i="1" u="sng" dirty="0" err="1">
                <a:solidFill>
                  <a:srgbClr val="002060"/>
                </a:solidFill>
                <a:latin typeface="Garamond" panose="02020404030301010803" pitchFamily="18" charset="0"/>
              </a:rPr>
              <a:t>pleasure</a:t>
            </a:r>
            <a:r>
              <a:rPr lang="it-IT" altLang="it-IT" sz="2600" b="1" i="1" u="sng" dirty="0">
                <a:solidFill>
                  <a:srgbClr val="002060"/>
                </a:solidFill>
                <a:latin typeface="Garamond" panose="02020404030301010803" pitchFamily="18" charset="0"/>
              </a:rPr>
              <a:t>  </a:t>
            </a:r>
            <a:r>
              <a:rPr lang="it-IT" altLang="it-IT" sz="2600" b="1" i="1" u="sng" dirty="0" err="1">
                <a:solidFill>
                  <a:srgbClr val="002060"/>
                </a:solidFill>
                <a:latin typeface="Garamond" panose="02020404030301010803" pitchFamily="18" charset="0"/>
              </a:rPr>
              <a:t>yacth</a:t>
            </a:r>
            <a:r>
              <a:rPr lang="it-IT" altLang="it-IT" sz="2600" b="1" dirty="0">
                <a:solidFill>
                  <a:srgbClr val="002060"/>
                </a:solidFill>
                <a:latin typeface="Garamond" panose="02020404030301010803" pitchFamily="18" charset="0"/>
              </a:rPr>
              <a:t>», l’acquisto di beni che costituiscono provviste di bordo devono essere normalmente </a:t>
            </a:r>
            <a:r>
              <a:rPr lang="it-IT" altLang="it-IT" sz="2600" b="1" u="sng" dirty="0">
                <a:solidFill>
                  <a:srgbClr val="002060"/>
                </a:solidFill>
                <a:latin typeface="Garamond" panose="02020404030301010803" pitchFamily="18" charset="0"/>
              </a:rPr>
              <a:t>assoggettate ad IVA.</a:t>
            </a:r>
          </a:p>
          <a:p>
            <a:pPr algn="just">
              <a:spcBef>
                <a:spcPts val="400"/>
              </a:spcBef>
              <a:buSzPct val="100000"/>
            </a:pPr>
            <a:r>
              <a:rPr lang="it-IT" altLang="it-IT" sz="2600" b="1" dirty="0">
                <a:solidFill>
                  <a:srgbClr val="002060"/>
                </a:solidFill>
                <a:latin typeface="Garamond" panose="02020404030301010803" pitchFamily="18" charset="0"/>
              </a:rPr>
              <a:t>Infatti, non opera il regime di non imponibilità previsto  per le commercial </a:t>
            </a:r>
            <a:r>
              <a:rPr lang="it-IT" altLang="it-IT" sz="2600" b="1" dirty="0" err="1">
                <a:solidFill>
                  <a:srgbClr val="002060"/>
                </a:solidFill>
                <a:latin typeface="Garamond" panose="02020404030301010803" pitchFamily="18" charset="0"/>
              </a:rPr>
              <a:t>yacth</a:t>
            </a:r>
            <a:r>
              <a:rPr lang="it-IT" altLang="it-IT" sz="2600" b="1" dirty="0">
                <a:solidFill>
                  <a:srgbClr val="002060"/>
                </a:solidFill>
                <a:latin typeface="Garamond" panose="02020404030301010803" pitchFamily="18" charset="0"/>
              </a:rPr>
              <a:t>.</a:t>
            </a:r>
          </a:p>
          <a:p>
            <a:pPr algn="just">
              <a:spcBef>
                <a:spcPts val="400"/>
              </a:spcBef>
              <a:buSzPct val="100000"/>
            </a:pPr>
            <a:r>
              <a:rPr lang="it-IT" altLang="it-IT" sz="2600" b="1" dirty="0">
                <a:solidFill>
                  <a:srgbClr val="002060"/>
                </a:solidFill>
                <a:latin typeface="Garamond" panose="02020404030301010803" pitchFamily="18" charset="0"/>
              </a:rPr>
              <a:t>Il regime di non imponibilità non risulta applicabile ai costruttori di imbarcazioni poiché per quest’ultimi le imbarcazioni rappresentano «beni merce» e nemmeno ai cantieri che effettuano «refitting» in quanto le imbarcazioni da riparare non rappresentano beni strumentali.</a:t>
            </a:r>
          </a:p>
        </p:txBody>
      </p:sp>
      <p:sp>
        <p:nvSpPr>
          <p:cNvPr id="3" name="Segnaposto data 2">
            <a:extLst>
              <a:ext uri="{FF2B5EF4-FFF2-40B4-BE49-F238E27FC236}">
                <a16:creationId xmlns:a16="http://schemas.microsoft.com/office/drawing/2014/main" xmlns="" id="{F6EB0D4C-EDCA-4542-8924-E21A50FEB773}"/>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A7C6ECAF-0D93-4D5D-A204-FF8744471F37}"/>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2033193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80C4D0DB-61DB-46CD-AAEE-3727B1A067D6}"/>
              </a:ext>
            </a:extLst>
          </p:cNvPr>
          <p:cNvSpPr/>
          <p:nvPr/>
        </p:nvSpPr>
        <p:spPr>
          <a:xfrm>
            <a:off x="1233376" y="1095027"/>
            <a:ext cx="10334847" cy="4421723"/>
          </a:xfrm>
          <a:prstGeom prst="rect">
            <a:avLst/>
          </a:prstGeom>
        </p:spPr>
        <p:txBody>
          <a:bodyPr wrap="square">
            <a:spAutoFit/>
          </a:bodyPr>
          <a:lstStyle/>
          <a:p>
            <a:pPr algn="ctr">
              <a:spcBef>
                <a:spcPts val="400"/>
              </a:spcBef>
              <a:buSzPct val="100000"/>
            </a:pPr>
            <a:r>
              <a:rPr lang="it-IT" altLang="it-IT" sz="2800" b="1" dirty="0">
                <a:solidFill>
                  <a:srgbClr val="002060"/>
                </a:solidFill>
                <a:latin typeface="Garamond" panose="02020404030301010803" pitchFamily="18" charset="0"/>
              </a:rPr>
              <a:t>FORNITURA DI PROVVISTE DI BORDO A </a:t>
            </a:r>
            <a:r>
              <a:rPr lang="it-IT" altLang="it-IT" sz="2800" b="1" dirty="0">
                <a:solidFill>
                  <a:srgbClr val="002060"/>
                </a:solidFill>
                <a:latin typeface="Garamond" panose="02020404030301010803" pitchFamily="18" charset="0"/>
                <a:cs typeface="Arial" panose="020B0604020202020204" pitchFamily="34" charset="0"/>
              </a:rPr>
              <a:t>COMMERCIAL  YACHTS</a:t>
            </a:r>
            <a:r>
              <a:rPr lang="it-IT" altLang="it-IT" sz="2800" b="1" dirty="0">
                <a:solidFill>
                  <a:srgbClr val="002060"/>
                </a:solidFill>
                <a:latin typeface="Garamond" panose="02020404030301010803" pitchFamily="18" charset="0"/>
              </a:rPr>
              <a:t> (</a:t>
            </a:r>
            <a:r>
              <a:rPr lang="it-IT" altLang="it-IT" sz="2800" b="1" dirty="0" smtClean="0">
                <a:solidFill>
                  <a:srgbClr val="002060"/>
                </a:solidFill>
                <a:latin typeface="Garamond" panose="02020404030301010803" pitchFamily="18" charset="0"/>
              </a:rPr>
              <a:t>cd. </a:t>
            </a:r>
            <a:r>
              <a:rPr lang="it-IT" altLang="it-IT" sz="2800" b="1" dirty="0">
                <a:solidFill>
                  <a:srgbClr val="002060"/>
                </a:solidFill>
                <a:latin typeface="Garamond" panose="02020404030301010803" pitchFamily="18" charset="0"/>
              </a:rPr>
              <a:t>diporto commerciale): </a:t>
            </a:r>
            <a:endParaRPr lang="it-IT" altLang="it-IT" sz="2800" b="1" dirty="0" smtClean="0">
              <a:solidFill>
                <a:srgbClr val="002060"/>
              </a:solidFill>
              <a:latin typeface="Garamond" panose="02020404030301010803" pitchFamily="18" charset="0"/>
            </a:endParaRPr>
          </a:p>
          <a:p>
            <a:pPr algn="ctr">
              <a:spcBef>
                <a:spcPts val="400"/>
              </a:spcBef>
              <a:buSzPct val="100000"/>
            </a:pPr>
            <a:r>
              <a:rPr lang="it-IT" altLang="it-IT" sz="2800" b="1" dirty="0" smtClean="0">
                <a:solidFill>
                  <a:srgbClr val="002060"/>
                </a:solidFill>
                <a:latin typeface="Garamond" panose="02020404030301010803" pitchFamily="18" charset="0"/>
              </a:rPr>
              <a:t>CASI </a:t>
            </a:r>
            <a:r>
              <a:rPr lang="it-IT" altLang="it-IT" sz="2800" b="1" dirty="0">
                <a:solidFill>
                  <a:srgbClr val="002060"/>
                </a:solidFill>
                <a:latin typeface="Garamond" panose="02020404030301010803" pitchFamily="18" charset="0"/>
              </a:rPr>
              <a:t>DI SPOSTAMENTI A VUOTO, DI PROVE O DIMOSTRAZIONI IN MARE.</a:t>
            </a:r>
          </a:p>
          <a:p>
            <a:pPr algn="just">
              <a:spcBef>
                <a:spcPts val="400"/>
              </a:spcBef>
              <a:buSzPct val="100000"/>
            </a:pPr>
            <a:r>
              <a:rPr lang="it-IT" altLang="it-IT" sz="2600" b="1" dirty="0" smtClean="0">
                <a:solidFill>
                  <a:srgbClr val="002060"/>
                </a:solidFill>
                <a:latin typeface="Garamond" panose="02020404030301010803" pitchFamily="18" charset="0"/>
              </a:rPr>
              <a:t>Infine</a:t>
            </a:r>
            <a:r>
              <a:rPr lang="it-IT" altLang="it-IT" sz="2600" b="1" dirty="0">
                <a:solidFill>
                  <a:srgbClr val="002060"/>
                </a:solidFill>
                <a:latin typeface="Garamond" panose="02020404030301010803" pitchFamily="18" charset="0"/>
              </a:rPr>
              <a:t>, il regime di non imponibilità si </a:t>
            </a:r>
            <a:r>
              <a:rPr lang="it-IT" altLang="it-IT" sz="2600" b="1" dirty="0" smtClean="0">
                <a:solidFill>
                  <a:srgbClr val="002060"/>
                </a:solidFill>
                <a:latin typeface="Garamond" panose="02020404030301010803" pitchFamily="18" charset="0"/>
              </a:rPr>
              <a:t>applica anche </a:t>
            </a:r>
            <a:r>
              <a:rPr lang="it-IT" altLang="it-IT" sz="2600" b="1" dirty="0">
                <a:solidFill>
                  <a:srgbClr val="002060"/>
                </a:solidFill>
                <a:latin typeface="Garamond" panose="02020404030301010803" pitchFamily="18" charset="0"/>
              </a:rPr>
              <a:t>alle provviste di bordo di imbarcazioni commerciali che effettuano spostamenti a vuoto per imbarcare nuovi clienti nonché per prove o dimostrazioni in mare.</a:t>
            </a:r>
          </a:p>
          <a:p>
            <a:pPr algn="just">
              <a:spcBef>
                <a:spcPts val="400"/>
              </a:spcBef>
              <a:buSzPct val="100000"/>
            </a:pPr>
            <a:r>
              <a:rPr lang="it-IT" altLang="it-IT" sz="2600" b="1" dirty="0">
                <a:solidFill>
                  <a:srgbClr val="002060"/>
                </a:solidFill>
                <a:latin typeface="Garamond" panose="02020404030301010803" pitchFamily="18" charset="0"/>
              </a:rPr>
              <a:t>Tale beneficio è ammesso in quanto trattasi di attività strumentale rispetto all’attività commerciale esercitata dall’armatore.</a:t>
            </a:r>
          </a:p>
          <a:p>
            <a:pPr algn="just">
              <a:spcBef>
                <a:spcPts val="400"/>
              </a:spcBef>
              <a:buSzPct val="100000"/>
            </a:pPr>
            <a:r>
              <a:rPr lang="it-IT" altLang="it-IT" sz="2600" b="1" dirty="0">
                <a:solidFill>
                  <a:srgbClr val="002060"/>
                </a:solidFill>
                <a:latin typeface="Garamond" panose="02020404030301010803" pitchFamily="18" charset="0"/>
              </a:rPr>
              <a:t>Tale attività deve essere dimostrata con idonea documentazione.</a:t>
            </a:r>
          </a:p>
        </p:txBody>
      </p:sp>
      <p:sp>
        <p:nvSpPr>
          <p:cNvPr id="3" name="Segnaposto data 2">
            <a:extLst>
              <a:ext uri="{FF2B5EF4-FFF2-40B4-BE49-F238E27FC236}">
                <a16:creationId xmlns:a16="http://schemas.microsoft.com/office/drawing/2014/main" xmlns="" id="{B4233EF1-0786-434B-B957-7231FFC2F07D}"/>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1DEB79B9-32DE-45F6-B106-0350447468B7}"/>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3799193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BAD0AA13-9F7D-48BC-BC4E-9FEE7C67548A}"/>
              </a:ext>
            </a:extLst>
          </p:cNvPr>
          <p:cNvSpPr/>
          <p:nvPr/>
        </p:nvSpPr>
        <p:spPr>
          <a:xfrm>
            <a:off x="1615959" y="2844225"/>
            <a:ext cx="8960082" cy="584775"/>
          </a:xfrm>
          <a:prstGeom prst="rect">
            <a:avLst/>
          </a:prstGeom>
        </p:spPr>
        <p:txBody>
          <a:bodyPr wrap="none">
            <a:spAutoFit/>
          </a:bodyPr>
          <a:lstStyle/>
          <a:p>
            <a:pPr algn="ctr">
              <a:buSzPct val="100000"/>
            </a:pPr>
            <a:r>
              <a:rPr lang="it-IT" altLang="it-IT" sz="3200" b="1" dirty="0">
                <a:solidFill>
                  <a:srgbClr val="002060"/>
                </a:solidFill>
                <a:latin typeface="Garamond" panose="02020404030301010803" pitchFamily="18" charset="0"/>
                <a:cs typeface="Arial" panose="020B0604020202020204" pitchFamily="34" charset="0"/>
              </a:rPr>
              <a:t>REGIME IVA DELLE DOTAZIONI DI BORDO</a:t>
            </a:r>
          </a:p>
        </p:txBody>
      </p:sp>
      <p:sp>
        <p:nvSpPr>
          <p:cNvPr id="3" name="Segnaposto data 2">
            <a:extLst>
              <a:ext uri="{FF2B5EF4-FFF2-40B4-BE49-F238E27FC236}">
                <a16:creationId xmlns:a16="http://schemas.microsoft.com/office/drawing/2014/main" xmlns="" id="{D3D89235-7BCD-4779-8B7C-CA978CF39973}"/>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6CAFC2CB-1D16-428A-8EFB-4BF9A1C3D34C}"/>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361691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FF349096-4187-44C3-91EB-C7812CD2623E}"/>
              </a:ext>
            </a:extLst>
          </p:cNvPr>
          <p:cNvSpPr/>
          <p:nvPr/>
        </p:nvSpPr>
        <p:spPr>
          <a:xfrm>
            <a:off x="1552353" y="1647241"/>
            <a:ext cx="8633638" cy="3631763"/>
          </a:xfrm>
          <a:prstGeom prst="rect">
            <a:avLst/>
          </a:prstGeom>
        </p:spPr>
        <p:txBody>
          <a:bodyPr wrap="square">
            <a:spAutoFit/>
          </a:bodyPr>
          <a:lstStyle/>
          <a:p>
            <a:pPr algn="ctr">
              <a:buSzPct val="100000"/>
            </a:pPr>
            <a:r>
              <a:rPr lang="it-IT" altLang="it-IT" sz="2800" b="1" dirty="0">
                <a:solidFill>
                  <a:srgbClr val="002060"/>
                </a:solidFill>
                <a:latin typeface="Garamond" panose="02020404030301010803" pitchFamily="18" charset="0"/>
                <a:cs typeface="Arial" panose="020B0604020202020204" pitchFamily="34" charset="0"/>
              </a:rPr>
              <a:t>LE DOTAZIONI DI BORDO DESTINATE ALLE  PLEASURE YACHT</a:t>
            </a:r>
          </a:p>
          <a:p>
            <a:pPr algn="ctr">
              <a:buSzPct val="100000"/>
            </a:pPr>
            <a:endParaRPr lang="it-IT" altLang="it-IT" b="1" dirty="0">
              <a:solidFill>
                <a:srgbClr val="002060"/>
              </a:solidFill>
              <a:latin typeface="Garamond" panose="02020404030301010803" pitchFamily="18" charset="0"/>
              <a:cs typeface="Arial" panose="020B0604020202020204" pitchFamily="34" charset="0"/>
            </a:endParaRPr>
          </a:p>
          <a:p>
            <a:pPr algn="just">
              <a:buSzPct val="100000"/>
            </a:pPr>
            <a:r>
              <a:rPr lang="it-IT" altLang="it-IT" sz="2600" b="1" dirty="0">
                <a:solidFill>
                  <a:srgbClr val="002060"/>
                </a:solidFill>
                <a:latin typeface="Garamond" panose="02020404030301010803" pitchFamily="18" charset="0"/>
                <a:cs typeface="Arial" panose="020B0604020202020204" pitchFamily="34" charset="0"/>
              </a:rPr>
              <a:t>Le dotazioni di bordo destinate ad essere imbarcate su unità da diporto «</a:t>
            </a:r>
            <a:r>
              <a:rPr lang="it-IT" altLang="it-IT" sz="2600" b="1" i="1" dirty="0" err="1">
                <a:solidFill>
                  <a:srgbClr val="002060"/>
                </a:solidFill>
                <a:latin typeface="Garamond" panose="02020404030301010803" pitchFamily="18" charset="0"/>
                <a:cs typeface="Arial" panose="020B0604020202020204" pitchFamily="34" charset="0"/>
              </a:rPr>
              <a:t>pleasure</a:t>
            </a:r>
            <a:r>
              <a:rPr lang="it-IT" altLang="it-IT" sz="2600" b="1" i="1" dirty="0">
                <a:solidFill>
                  <a:srgbClr val="002060"/>
                </a:solidFill>
                <a:latin typeface="Garamond" panose="02020404030301010803" pitchFamily="18" charset="0"/>
                <a:cs typeface="Arial" panose="020B0604020202020204" pitchFamily="34" charset="0"/>
              </a:rPr>
              <a:t> yacht</a:t>
            </a:r>
            <a:r>
              <a:rPr lang="it-IT" altLang="it-IT" sz="2600" b="1" dirty="0">
                <a:solidFill>
                  <a:srgbClr val="002060"/>
                </a:solidFill>
                <a:latin typeface="Garamond" panose="02020404030301010803" pitchFamily="18" charset="0"/>
                <a:cs typeface="Arial" panose="020B0604020202020204" pitchFamily="34" charset="0"/>
              </a:rPr>
              <a:t>» non possono mai usufruire del beneficio ex l’art. 8 bis, comma 1 lett. d) del DPR n. 633/1972 .</a:t>
            </a:r>
          </a:p>
          <a:p>
            <a:pPr algn="just">
              <a:buSzPct val="100000"/>
            </a:pPr>
            <a:r>
              <a:rPr lang="it-IT" altLang="it-IT" sz="2600" b="1" dirty="0">
                <a:solidFill>
                  <a:srgbClr val="002060"/>
                </a:solidFill>
                <a:latin typeface="Garamond" panose="02020404030301010803" pitchFamily="18" charset="0"/>
                <a:cs typeface="Arial" panose="020B0604020202020204" pitchFamily="34" charset="0"/>
              </a:rPr>
              <a:t>Pertanto tali acquisti di beni risultano essere imponibili </a:t>
            </a:r>
            <a:r>
              <a:rPr lang="it-IT" altLang="it-IT" sz="2600" b="1" dirty="0" smtClean="0">
                <a:solidFill>
                  <a:srgbClr val="002060"/>
                </a:solidFill>
                <a:latin typeface="Garamond" panose="02020404030301010803" pitchFamily="18" charset="0"/>
                <a:cs typeface="Arial" panose="020B0604020202020204" pitchFamily="34" charset="0"/>
              </a:rPr>
              <a:t>IVA.</a:t>
            </a:r>
            <a:endParaRPr lang="it-IT" altLang="it-IT" sz="26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05CD6CA1-F192-4033-8D8F-317C85F181B2}"/>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B9553B2-15C5-4EBC-90CE-0E92E7EF27F6}"/>
              </a:ext>
            </a:extLst>
          </p:cNvPr>
          <p:cNvSpPr>
            <a:spLocks noGrp="1"/>
          </p:cNvSpPr>
          <p:nvPr>
            <p:ph type="ftr" sz="quarter" idx="11"/>
          </p:nvPr>
        </p:nvSpPr>
        <p:spPr/>
        <p:txBody>
          <a:bodyPr/>
          <a:lstStyle/>
          <a:p>
            <a:r>
              <a:rPr lang="it-IT" dirty="0"/>
              <a:t>AGENZIA DELLE DOGANE E DEI MONOPOLI - PROVVISTE E DOTAZIONI DI BORDO - Aspetti doganali e fiscali</a:t>
            </a:r>
            <a:endParaRPr lang="en-US" dirty="0"/>
          </a:p>
        </p:txBody>
      </p:sp>
    </p:spTree>
    <p:extLst>
      <p:ext uri="{BB962C8B-B14F-4D97-AF65-F5344CB8AC3E}">
        <p14:creationId xmlns:p14="http://schemas.microsoft.com/office/powerpoint/2010/main" val="1688794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873AFAF7-AB69-4BEE-A85C-E8AA44EF8F27}"/>
              </a:ext>
            </a:extLst>
          </p:cNvPr>
          <p:cNvSpPr/>
          <p:nvPr/>
        </p:nvSpPr>
        <p:spPr>
          <a:xfrm>
            <a:off x="1587795" y="1615067"/>
            <a:ext cx="9016409" cy="3231654"/>
          </a:xfrm>
          <a:prstGeom prst="rect">
            <a:avLst/>
          </a:prstGeom>
        </p:spPr>
        <p:txBody>
          <a:bodyPr wrap="square">
            <a:spAutoFit/>
          </a:bodyPr>
          <a:lstStyle/>
          <a:p>
            <a:pPr algn="ctr">
              <a:buSzPct val="100000"/>
            </a:pPr>
            <a:r>
              <a:rPr lang="it-IT" altLang="it-IT" sz="2800" b="1" dirty="0">
                <a:solidFill>
                  <a:srgbClr val="002060"/>
                </a:solidFill>
                <a:latin typeface="Garamond" panose="02020404030301010803" pitchFamily="18" charset="0"/>
                <a:cs typeface="Arial" panose="020B0604020202020204" pitchFamily="34" charset="0"/>
              </a:rPr>
              <a:t>LE DOTAZIONI DI BORDO </a:t>
            </a:r>
            <a:r>
              <a:rPr lang="it-IT" altLang="it-IT" sz="2800" b="1" dirty="0" smtClean="0">
                <a:solidFill>
                  <a:srgbClr val="002060"/>
                </a:solidFill>
                <a:latin typeface="Garamond" panose="02020404030301010803" pitchFamily="18" charset="0"/>
                <a:cs typeface="Arial" panose="020B0604020202020204" pitchFamily="34" charset="0"/>
              </a:rPr>
              <a:t>DESTINATE</a:t>
            </a:r>
          </a:p>
          <a:p>
            <a:pPr algn="ctr">
              <a:buSzPct val="100000"/>
            </a:pPr>
            <a:r>
              <a:rPr lang="it-IT" altLang="it-IT" sz="2800" b="1" dirty="0" smtClean="0">
                <a:solidFill>
                  <a:srgbClr val="002060"/>
                </a:solidFill>
                <a:latin typeface="Garamond" panose="02020404030301010803" pitchFamily="18" charset="0"/>
                <a:cs typeface="Arial" panose="020B0604020202020204" pitchFamily="34" charset="0"/>
              </a:rPr>
              <a:t> </a:t>
            </a:r>
            <a:r>
              <a:rPr lang="it-IT" altLang="it-IT" sz="2800" b="1" dirty="0">
                <a:solidFill>
                  <a:srgbClr val="002060"/>
                </a:solidFill>
                <a:latin typeface="Garamond" panose="02020404030301010803" pitchFamily="18" charset="0"/>
                <a:cs typeface="Arial" panose="020B0604020202020204" pitchFamily="34" charset="0"/>
              </a:rPr>
              <a:t>ALLE  COMMERCIAL  YACHTS</a:t>
            </a:r>
            <a:endParaRPr lang="it-IT" altLang="it-IT" sz="2800" dirty="0">
              <a:solidFill>
                <a:srgbClr val="002060"/>
              </a:solidFill>
              <a:latin typeface="Garamond" panose="02020404030301010803" pitchFamily="18" charset="0"/>
              <a:cs typeface="Arial" panose="020B0604020202020204" pitchFamily="34" charset="0"/>
            </a:endParaRPr>
          </a:p>
          <a:p>
            <a:pPr algn="just">
              <a:buSzPct val="100000"/>
            </a:pPr>
            <a:endParaRPr lang="it-IT" altLang="it-IT" dirty="0">
              <a:solidFill>
                <a:srgbClr val="002060"/>
              </a:solidFill>
              <a:latin typeface="Garamond" panose="02020404030301010803" pitchFamily="18" charset="0"/>
              <a:cs typeface="Arial" panose="020B0604020202020204" pitchFamily="34" charset="0"/>
            </a:endParaRPr>
          </a:p>
          <a:p>
            <a:pPr algn="just">
              <a:buSzPct val="100000"/>
            </a:pPr>
            <a:r>
              <a:rPr lang="it-IT" altLang="it-IT" sz="2600" b="1" dirty="0">
                <a:solidFill>
                  <a:srgbClr val="002060"/>
                </a:solidFill>
                <a:latin typeface="Garamond" panose="02020404030301010803" pitchFamily="18" charset="0"/>
                <a:cs typeface="Arial" panose="020B0604020202020204" pitchFamily="34" charset="0"/>
              </a:rPr>
              <a:t>L’acquisto di dotazioni di bordo costituisce operazione non imponibile ex </a:t>
            </a:r>
            <a:r>
              <a:rPr lang="it-IT" altLang="it-IT" sz="2600" b="1" u="sng" dirty="0">
                <a:solidFill>
                  <a:srgbClr val="002060"/>
                </a:solidFill>
                <a:latin typeface="Garamond" panose="02020404030301010803" pitchFamily="18" charset="0"/>
                <a:cs typeface="Arial" panose="020B0604020202020204" pitchFamily="34" charset="0"/>
              </a:rPr>
              <a:t>art. 8 bis DPR 633/72 solo se effettuato da soggetti che destinano tali beni ad unità da diporto adibite alla navigazione in alto mare</a:t>
            </a:r>
            <a:r>
              <a:rPr lang="it-IT" altLang="it-IT" sz="2600" b="1" dirty="0">
                <a:solidFill>
                  <a:srgbClr val="002060"/>
                </a:solidFill>
                <a:latin typeface="Garamond" panose="02020404030301010803" pitchFamily="18" charset="0"/>
                <a:cs typeface="Arial" panose="020B0604020202020204" pitchFamily="34" charset="0"/>
              </a:rPr>
              <a:t> ed esercenti un’attività commerciale comprese le unità iscritte al Registro Internazionale.</a:t>
            </a:r>
          </a:p>
        </p:txBody>
      </p:sp>
      <p:sp>
        <p:nvSpPr>
          <p:cNvPr id="3" name="Segnaposto data 2">
            <a:extLst>
              <a:ext uri="{FF2B5EF4-FFF2-40B4-BE49-F238E27FC236}">
                <a16:creationId xmlns:a16="http://schemas.microsoft.com/office/drawing/2014/main" xmlns="" id="{937385F0-3E22-4A60-96AF-54097B1349D4}"/>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DF197332-D84D-47C7-A036-F38A63D948C7}"/>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1368151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4D5550F7-9506-4656-A9FD-0B59323729C0}"/>
              </a:ext>
            </a:extLst>
          </p:cNvPr>
          <p:cNvSpPr/>
          <p:nvPr/>
        </p:nvSpPr>
        <p:spPr>
          <a:xfrm>
            <a:off x="1545265" y="634662"/>
            <a:ext cx="9101470" cy="2646878"/>
          </a:xfrm>
          <a:prstGeom prst="rect">
            <a:avLst/>
          </a:prstGeom>
        </p:spPr>
        <p:txBody>
          <a:bodyPr wrap="square">
            <a:spAutoFit/>
          </a:bodyPr>
          <a:lstStyle/>
          <a:p>
            <a:pPr algn="ctr">
              <a:buSzPct val="100000"/>
              <a:defRPr/>
            </a:pPr>
            <a:r>
              <a:rPr lang="it-IT" altLang="it-IT" sz="2600" b="1" dirty="0">
                <a:solidFill>
                  <a:srgbClr val="002060"/>
                </a:solidFill>
                <a:latin typeface="Garamond" panose="02020404030301010803" pitchFamily="18" charset="0"/>
                <a:cs typeface="Arial" panose="020B0604020202020204" pitchFamily="34" charset="0"/>
              </a:rPr>
              <a:t>APPARATI MOTORI E PARTI DI RICAMBIO</a:t>
            </a:r>
          </a:p>
          <a:p>
            <a:pPr algn="ctr">
              <a:buSzPct val="100000"/>
              <a:defRPr/>
            </a:pPr>
            <a:r>
              <a:rPr lang="it-IT" altLang="it-IT" sz="2600" b="1" dirty="0">
                <a:solidFill>
                  <a:srgbClr val="002060"/>
                </a:solidFill>
                <a:latin typeface="Garamond" panose="02020404030301010803" pitchFamily="18" charset="0"/>
                <a:cs typeface="Arial" panose="020B0604020202020204" pitchFamily="34" charset="0"/>
              </a:rPr>
              <a:t>(ART. 8 BIS DPR 633/72)</a:t>
            </a:r>
          </a:p>
          <a:p>
            <a:pPr>
              <a:defRPr/>
            </a:pPr>
            <a:endParaRPr lang="it-IT" altLang="it-IT" dirty="0">
              <a:solidFill>
                <a:srgbClr val="002060"/>
              </a:solidFill>
              <a:effectLst>
                <a:outerShdw blurRad="38100" dist="38100" dir="2700000" algn="tl">
                  <a:srgbClr val="000000"/>
                </a:outerShdw>
              </a:effectLst>
              <a:latin typeface="Garamond" panose="02020404030301010803" pitchFamily="18" charset="0"/>
              <a:cs typeface="Arial" panose="020B0604020202020204" pitchFamily="34" charset="0"/>
            </a:endParaRPr>
          </a:p>
          <a:p>
            <a:pPr algn="just">
              <a:defRPr/>
            </a:pPr>
            <a:endParaRPr lang="it-IT" altLang="it-IT" sz="2400" b="1" dirty="0" smtClean="0">
              <a:solidFill>
                <a:srgbClr val="002060"/>
              </a:solidFill>
              <a:latin typeface="Garamond" panose="02020404030301010803" pitchFamily="18" charset="0"/>
              <a:cs typeface="Arial" panose="020B0604020202020204" pitchFamily="34" charset="0"/>
            </a:endParaRPr>
          </a:p>
          <a:p>
            <a:pPr algn="just">
              <a:defRPr/>
            </a:pPr>
            <a:endParaRPr lang="it-IT" altLang="it-IT" sz="2400" b="1" dirty="0">
              <a:solidFill>
                <a:srgbClr val="002060"/>
              </a:solidFill>
              <a:latin typeface="Garamond" panose="02020404030301010803" pitchFamily="18" charset="0"/>
              <a:cs typeface="Arial" panose="020B0604020202020204" pitchFamily="34" charset="0"/>
            </a:endParaRPr>
          </a:p>
          <a:p>
            <a:pPr algn="just">
              <a:defRPr/>
            </a:pPr>
            <a:r>
              <a:rPr lang="it-IT" altLang="it-IT" sz="2400" b="1" dirty="0" smtClean="0">
                <a:solidFill>
                  <a:srgbClr val="002060"/>
                </a:solidFill>
                <a:latin typeface="Garamond" panose="02020404030301010803" pitchFamily="18" charset="0"/>
                <a:cs typeface="Arial" panose="020B0604020202020204" pitchFamily="34" charset="0"/>
              </a:rPr>
              <a:t>L’art</a:t>
            </a:r>
            <a:r>
              <a:rPr lang="it-IT" altLang="it-IT" sz="2400" b="1" dirty="0">
                <a:solidFill>
                  <a:srgbClr val="002060"/>
                </a:solidFill>
                <a:latin typeface="Garamond" panose="02020404030301010803" pitchFamily="18" charset="0"/>
                <a:cs typeface="Arial" panose="020B0604020202020204" pitchFamily="34" charset="0"/>
              </a:rPr>
              <a:t>. 8 bis lettera d) regola autonomamente le </a:t>
            </a:r>
            <a:r>
              <a:rPr lang="it-IT" altLang="it-IT" sz="2400" b="1" u="sng" dirty="0">
                <a:solidFill>
                  <a:srgbClr val="002060"/>
                </a:solidFill>
                <a:latin typeface="Garamond" panose="02020404030301010803" pitchFamily="18" charset="0"/>
                <a:cs typeface="Arial" panose="020B0604020202020204" pitchFamily="34" charset="0"/>
              </a:rPr>
              <a:t>cessione degli apparati </a:t>
            </a:r>
            <a:r>
              <a:rPr lang="it-IT" altLang="it-IT" sz="2400" b="1" u="sng" dirty="0" smtClean="0">
                <a:solidFill>
                  <a:srgbClr val="002060"/>
                </a:solidFill>
                <a:latin typeface="Garamond" panose="02020404030301010803" pitchFamily="18" charset="0"/>
                <a:cs typeface="Arial" panose="020B0604020202020204" pitchFamily="34" charset="0"/>
              </a:rPr>
              <a:t>motore.</a:t>
            </a:r>
          </a:p>
        </p:txBody>
      </p:sp>
      <p:sp>
        <p:nvSpPr>
          <p:cNvPr id="3" name="Segnaposto data 2">
            <a:extLst>
              <a:ext uri="{FF2B5EF4-FFF2-40B4-BE49-F238E27FC236}">
                <a16:creationId xmlns:a16="http://schemas.microsoft.com/office/drawing/2014/main" xmlns="" id="{635406F3-A2AF-4581-94FA-656997893A6B}"/>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27EA2005-CB27-40D5-8E4B-9F0AF920CFA5}"/>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2132286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24F1E3BB-F7FF-406F-877B-A0E30B842843}"/>
              </a:ext>
            </a:extLst>
          </p:cNvPr>
          <p:cNvSpPr/>
          <p:nvPr/>
        </p:nvSpPr>
        <p:spPr>
          <a:xfrm>
            <a:off x="1786270" y="2351782"/>
            <a:ext cx="8208335" cy="1077218"/>
          </a:xfrm>
          <a:prstGeom prst="rect">
            <a:avLst/>
          </a:prstGeom>
        </p:spPr>
        <p:txBody>
          <a:bodyPr wrap="square">
            <a:spAutoFit/>
          </a:bodyPr>
          <a:lstStyle/>
          <a:p>
            <a:pPr algn="ctr">
              <a:spcBef>
                <a:spcPct val="0"/>
              </a:spcBef>
              <a:buClrTx/>
              <a:buSzTx/>
              <a:buFontTx/>
              <a:buNone/>
            </a:pPr>
            <a:r>
              <a:rPr lang="it-IT" altLang="it-IT" sz="3200" b="1" dirty="0">
                <a:solidFill>
                  <a:srgbClr val="002060"/>
                </a:solidFill>
                <a:latin typeface="Garamond" panose="02020404030301010803" pitchFamily="18" charset="0"/>
                <a:cs typeface="Arial" panose="020B0604020202020204" pitchFamily="34" charset="0"/>
              </a:rPr>
              <a:t>VISTO USCIRE PER LE PROVVISTE E DOTAZIONI DI BORDO</a:t>
            </a:r>
          </a:p>
        </p:txBody>
      </p:sp>
      <p:sp>
        <p:nvSpPr>
          <p:cNvPr id="3" name="Segnaposto data 2">
            <a:extLst>
              <a:ext uri="{FF2B5EF4-FFF2-40B4-BE49-F238E27FC236}">
                <a16:creationId xmlns:a16="http://schemas.microsoft.com/office/drawing/2014/main" xmlns="" id="{18481CC9-761A-49B5-879C-98C36B209311}"/>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4548A249-B2E1-465C-88C6-8CE518E0C089}"/>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842693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83FE28A-6985-413B-B726-CE318B524874}"/>
              </a:ext>
            </a:extLst>
          </p:cNvPr>
          <p:cNvSpPr/>
          <p:nvPr/>
        </p:nvSpPr>
        <p:spPr>
          <a:xfrm>
            <a:off x="3048000" y="1924792"/>
            <a:ext cx="6096000" cy="2492990"/>
          </a:xfrm>
          <a:prstGeom prst="rect">
            <a:avLst/>
          </a:prstGeom>
        </p:spPr>
        <p:txBody>
          <a:bodyPr>
            <a:spAutoFit/>
          </a:bodyPr>
          <a:lstStyle/>
          <a:p>
            <a:pPr algn="just"/>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Sono oggetti destinati al servizio ed ornamento delle navi o degli aeromobili in quanto i suddetti oggetti non si esauriscono nel consumo immediato ma sono suscettibili di un utilizzo continuato o di un uso durevole.</a:t>
            </a:r>
          </a:p>
        </p:txBody>
      </p:sp>
      <p:sp>
        <p:nvSpPr>
          <p:cNvPr id="3" name="Segnaposto data 2">
            <a:extLst>
              <a:ext uri="{FF2B5EF4-FFF2-40B4-BE49-F238E27FC236}">
                <a16:creationId xmlns:a16="http://schemas.microsoft.com/office/drawing/2014/main" xmlns="" id="{50CD0B4C-FB1A-41C6-AEFB-E43741FE67C0}"/>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ECAA3B8C-75D3-4BCA-80D9-200F193F563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83432772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6A851F48-AC04-4022-BC0A-075961830CFC}"/>
              </a:ext>
            </a:extLst>
          </p:cNvPr>
          <p:cNvSpPr/>
          <p:nvPr/>
        </p:nvSpPr>
        <p:spPr>
          <a:xfrm>
            <a:off x="1407042" y="699562"/>
            <a:ext cx="9377916" cy="4832092"/>
          </a:xfrm>
          <a:prstGeom prst="rect">
            <a:avLst/>
          </a:prstGeom>
        </p:spPr>
        <p:txBody>
          <a:bodyPr wrap="square">
            <a:spAutoFit/>
          </a:bodyPr>
          <a:lstStyle/>
          <a:p>
            <a:pPr algn="ctr">
              <a:spcBef>
                <a:spcPct val="0"/>
              </a:spcBef>
              <a:buClrTx/>
              <a:buSzTx/>
              <a:buFontTx/>
              <a:buNone/>
            </a:pPr>
            <a:r>
              <a:rPr lang="it-IT" altLang="it-IT" sz="2800" b="1" dirty="0">
                <a:solidFill>
                  <a:srgbClr val="002060"/>
                </a:solidFill>
                <a:latin typeface="Garamond" panose="02020404030301010803" pitchFamily="18" charset="0"/>
                <a:cs typeface="Arial" panose="020B0604020202020204" pitchFamily="34" charset="0"/>
              </a:rPr>
              <a:t>VISTO USCIRE </a:t>
            </a:r>
          </a:p>
          <a:p>
            <a:pPr algn="ctr">
              <a:spcBef>
                <a:spcPct val="0"/>
              </a:spcBef>
              <a:buClrTx/>
              <a:buSzTx/>
              <a:buFontTx/>
              <a:buNone/>
            </a:pPr>
            <a:r>
              <a:rPr lang="it-IT" altLang="it-IT" sz="2800" b="1" dirty="0">
                <a:solidFill>
                  <a:srgbClr val="002060"/>
                </a:solidFill>
                <a:latin typeface="Garamond" panose="02020404030301010803" pitchFamily="18" charset="0"/>
                <a:cs typeface="Arial" panose="020B0604020202020204" pitchFamily="34" charset="0"/>
              </a:rPr>
              <a:t>(Artt. 8 e 8 bis del DPR 633/72)</a:t>
            </a:r>
          </a:p>
          <a:p>
            <a:pPr algn="ctr">
              <a:spcBef>
                <a:spcPct val="0"/>
              </a:spcBef>
              <a:buClrTx/>
              <a:buSzTx/>
              <a:buFontTx/>
              <a:buNone/>
            </a:pPr>
            <a:endParaRPr lang="it-IT" altLang="it-IT" b="1" dirty="0">
              <a:solidFill>
                <a:srgbClr val="002060"/>
              </a:solidFill>
              <a:latin typeface="Garamond" panose="02020404030301010803" pitchFamily="18" charset="0"/>
              <a:cs typeface="Arial" panose="020B0604020202020204" pitchFamily="34" charset="0"/>
            </a:endParaRPr>
          </a:p>
          <a:p>
            <a:pPr algn="just">
              <a:spcBef>
                <a:spcPct val="0"/>
              </a:spcBef>
              <a:buClrTx/>
              <a:buSzTx/>
              <a:buFontTx/>
              <a:buNone/>
            </a:pPr>
            <a:r>
              <a:rPr lang="it-IT" altLang="it-IT" sz="2600" b="1" dirty="0">
                <a:solidFill>
                  <a:srgbClr val="002060"/>
                </a:solidFill>
                <a:latin typeface="Garamond" panose="02020404030301010803" pitchFamily="18" charset="0"/>
                <a:cs typeface="Arial" panose="020B0604020202020204" pitchFamily="34" charset="0"/>
              </a:rPr>
              <a:t>Il «</a:t>
            </a:r>
            <a:r>
              <a:rPr lang="it-IT" altLang="it-IT" sz="2600" b="1" u="sng" dirty="0">
                <a:solidFill>
                  <a:srgbClr val="002060"/>
                </a:solidFill>
                <a:latin typeface="Garamond" panose="02020404030301010803" pitchFamily="18" charset="0"/>
                <a:cs typeface="Arial" panose="020B0604020202020204" pitchFamily="34" charset="0"/>
              </a:rPr>
              <a:t>visto uscire</a:t>
            </a:r>
            <a:r>
              <a:rPr lang="it-IT" altLang="it-IT" sz="2600" b="1" dirty="0">
                <a:solidFill>
                  <a:srgbClr val="002060"/>
                </a:solidFill>
                <a:latin typeface="Garamond" panose="02020404030301010803" pitchFamily="18" charset="0"/>
                <a:cs typeface="Arial" panose="020B0604020202020204" pitchFamily="34" charset="0"/>
              </a:rPr>
              <a:t>» sulle bollette di esportazione per operazioni assimilate alle esportazioni ex art. 8 bis </a:t>
            </a:r>
            <a:r>
              <a:rPr lang="it-IT" altLang="it-IT" sz="2600" b="1" dirty="0" smtClean="0">
                <a:solidFill>
                  <a:srgbClr val="002060"/>
                </a:solidFill>
                <a:latin typeface="Garamond" panose="02020404030301010803" pitchFamily="18" charset="0"/>
                <a:cs typeface="Arial" panose="020B0604020202020204" pitchFamily="34" charset="0"/>
              </a:rPr>
              <a:t>del DPR n.633/72 </a:t>
            </a:r>
            <a:r>
              <a:rPr lang="it-IT" altLang="it-IT" sz="2600" b="1" dirty="0">
                <a:solidFill>
                  <a:srgbClr val="002060"/>
                </a:solidFill>
                <a:latin typeface="Garamond" panose="02020404030301010803" pitchFamily="18" charset="0"/>
                <a:cs typeface="Arial" panose="020B0604020202020204" pitchFamily="34" charset="0"/>
              </a:rPr>
              <a:t>quale prova di imbarco dovrà immediatamente essere rilasciato dall’Amministrazione doganale territorialmente competente. </a:t>
            </a:r>
            <a:endParaRPr lang="it-IT" altLang="it-IT" sz="2600" b="1" dirty="0" smtClean="0">
              <a:solidFill>
                <a:srgbClr val="002060"/>
              </a:solidFill>
              <a:latin typeface="Garamond" panose="02020404030301010803" pitchFamily="18" charset="0"/>
              <a:cs typeface="Arial" panose="020B0604020202020204" pitchFamily="34" charset="0"/>
            </a:endParaRPr>
          </a:p>
          <a:p>
            <a:pPr algn="just">
              <a:spcBef>
                <a:spcPct val="0"/>
              </a:spcBef>
              <a:buClrTx/>
              <a:buSzTx/>
              <a:buFontTx/>
              <a:buNone/>
            </a:pPr>
            <a:r>
              <a:rPr lang="it-IT" altLang="it-IT" sz="2600" b="1" dirty="0" smtClean="0">
                <a:solidFill>
                  <a:srgbClr val="002060"/>
                </a:solidFill>
                <a:latin typeface="Garamond" panose="02020404030301010803" pitchFamily="18" charset="0"/>
                <a:cs typeface="Arial" panose="020B0604020202020204" pitchFamily="34" charset="0"/>
              </a:rPr>
              <a:t>A </a:t>
            </a:r>
            <a:r>
              <a:rPr lang="it-IT" altLang="it-IT" sz="2600" b="1" dirty="0">
                <a:solidFill>
                  <a:srgbClr val="002060"/>
                </a:solidFill>
                <a:latin typeface="Garamond" panose="02020404030301010803" pitchFamily="18" charset="0"/>
                <a:cs typeface="Arial" panose="020B0604020202020204" pitchFamily="34" charset="0"/>
              </a:rPr>
              <a:t>tale bolletta di esportazione viene ora attribuito, dall’art. 269 del CDU, un semplice valore cartolare di prova dell’approvvigionamento e non è più necessaria l’effettiva uscita della merce dall’Unione Europea, come avviene necessariamente per l’art. 8 del DPR </a:t>
            </a:r>
            <a:r>
              <a:rPr lang="it-IT" altLang="it-IT" sz="2600" b="1" dirty="0" smtClean="0">
                <a:solidFill>
                  <a:srgbClr val="002060"/>
                </a:solidFill>
                <a:latin typeface="Garamond" panose="02020404030301010803" pitchFamily="18" charset="0"/>
                <a:cs typeface="Arial" panose="020B0604020202020204" pitchFamily="34" charset="0"/>
              </a:rPr>
              <a:t>n.633/72</a:t>
            </a:r>
            <a:r>
              <a:rPr lang="it-IT" altLang="it-IT" sz="2600" b="1" dirty="0">
                <a:solidFill>
                  <a:srgbClr val="002060"/>
                </a:solidFill>
                <a:latin typeface="Garamond" panose="02020404030301010803" pitchFamily="18" charset="0"/>
                <a:cs typeface="Arial" panose="020B0604020202020204" pitchFamily="34" charset="0"/>
              </a:rPr>
              <a:t>.</a:t>
            </a:r>
          </a:p>
        </p:txBody>
      </p:sp>
      <p:sp>
        <p:nvSpPr>
          <p:cNvPr id="3" name="Segnaposto data 2">
            <a:extLst>
              <a:ext uri="{FF2B5EF4-FFF2-40B4-BE49-F238E27FC236}">
                <a16:creationId xmlns:a16="http://schemas.microsoft.com/office/drawing/2014/main" xmlns="" id="{43A6DED9-86E6-4AF5-9FC1-D3D4AD674A67}"/>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380978F1-7DC1-4632-B4E1-F593456BF0F9}"/>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8327530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F35459A2-75F4-4E62-B30A-A831E2CECDC0}"/>
              </a:ext>
            </a:extLst>
          </p:cNvPr>
          <p:cNvSpPr/>
          <p:nvPr/>
        </p:nvSpPr>
        <p:spPr>
          <a:xfrm>
            <a:off x="1694121" y="1551563"/>
            <a:ext cx="8803758" cy="3754874"/>
          </a:xfrm>
          <a:prstGeom prst="rect">
            <a:avLst/>
          </a:prstGeom>
        </p:spPr>
        <p:txBody>
          <a:bodyPr wrap="square">
            <a:spAutoFit/>
          </a:bodyPr>
          <a:lstStyle/>
          <a:p>
            <a:pPr algn="ctr">
              <a:spcBef>
                <a:spcPct val="0"/>
              </a:spcBef>
              <a:buClrTx/>
              <a:buSzTx/>
              <a:buFontTx/>
              <a:buNone/>
            </a:pPr>
            <a:r>
              <a:rPr lang="it-IT" altLang="it-IT" sz="2800" b="1" dirty="0">
                <a:solidFill>
                  <a:srgbClr val="002060"/>
                </a:solidFill>
                <a:latin typeface="Garamond" panose="02020404030301010803" pitchFamily="18" charset="0"/>
                <a:cs typeface="Arial" panose="020B0604020202020204" pitchFamily="34" charset="0"/>
              </a:rPr>
              <a:t>VISTO USCIRE </a:t>
            </a:r>
          </a:p>
          <a:p>
            <a:pPr algn="ctr">
              <a:spcBef>
                <a:spcPct val="0"/>
              </a:spcBef>
              <a:buClrTx/>
              <a:buSzTx/>
              <a:buFontTx/>
              <a:buNone/>
            </a:pPr>
            <a:r>
              <a:rPr lang="it-IT" altLang="it-IT" sz="2800" b="1" dirty="0">
                <a:solidFill>
                  <a:srgbClr val="002060"/>
                </a:solidFill>
                <a:latin typeface="Garamond" panose="02020404030301010803" pitchFamily="18" charset="0"/>
                <a:cs typeface="Arial" panose="020B0604020202020204" pitchFamily="34" charset="0"/>
              </a:rPr>
              <a:t>(Artt. 8 e 8 bis del DPR 633/72)</a:t>
            </a:r>
          </a:p>
          <a:p>
            <a:pPr algn="just">
              <a:spcBef>
                <a:spcPct val="0"/>
              </a:spcBef>
              <a:buClrTx/>
              <a:buSzTx/>
              <a:buFontTx/>
              <a:buNone/>
            </a:pPr>
            <a:endParaRPr lang="it-IT" altLang="it-IT" sz="2600" b="1" dirty="0">
              <a:solidFill>
                <a:srgbClr val="002060"/>
              </a:solidFill>
              <a:latin typeface="Garamond" panose="02020404030301010803" pitchFamily="18" charset="0"/>
              <a:cs typeface="Arial" panose="020B0604020202020204" pitchFamily="34" charset="0"/>
            </a:endParaRPr>
          </a:p>
          <a:p>
            <a:pPr algn="just">
              <a:spcBef>
                <a:spcPct val="0"/>
              </a:spcBef>
              <a:buClrTx/>
              <a:buSzTx/>
              <a:buFontTx/>
              <a:buNone/>
            </a:pPr>
            <a:r>
              <a:rPr lang="it-IT" altLang="it-IT" sz="2600" b="1" dirty="0">
                <a:solidFill>
                  <a:srgbClr val="002060"/>
                </a:solidFill>
                <a:latin typeface="Garamond" panose="02020404030301010803" pitchFamily="18" charset="0"/>
                <a:cs typeface="Arial" panose="020B0604020202020204" pitchFamily="34" charset="0"/>
              </a:rPr>
              <a:t>Mentre l’art. 8 bis riconosce la non imponibilità a specifici ed individuati beni, l’art. 8 disciplina l’esportazione, indipendentemente dalla natura e caratteristica dei beni ceduti ed assoggetta il beneficio della non imponibilità alla prova dell’esportazione che deve risultare da un documento doganale.</a:t>
            </a:r>
          </a:p>
        </p:txBody>
      </p:sp>
      <p:sp>
        <p:nvSpPr>
          <p:cNvPr id="3" name="Segnaposto data 2">
            <a:extLst>
              <a:ext uri="{FF2B5EF4-FFF2-40B4-BE49-F238E27FC236}">
                <a16:creationId xmlns:a16="http://schemas.microsoft.com/office/drawing/2014/main" xmlns="" id="{60914B6D-3E77-47E9-9033-9387D8A09CBD}"/>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DCD0A93F-9C3C-4554-8708-930D8C24E0A8}"/>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3903824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B544D417-47AF-443B-98E3-069D9FD77F5A}"/>
              </a:ext>
            </a:extLst>
          </p:cNvPr>
          <p:cNvSpPr/>
          <p:nvPr/>
        </p:nvSpPr>
        <p:spPr>
          <a:xfrm>
            <a:off x="3048000" y="2137995"/>
            <a:ext cx="6096000" cy="1569660"/>
          </a:xfrm>
          <a:prstGeom prst="rect">
            <a:avLst/>
          </a:prstGeom>
        </p:spPr>
        <p:txBody>
          <a:bodyPr>
            <a:spAutoFit/>
          </a:bodyPr>
          <a:lstStyle/>
          <a:p>
            <a:pPr algn="ctr">
              <a:spcBef>
                <a:spcPct val="0"/>
              </a:spcBef>
              <a:buClrTx/>
              <a:buSzTx/>
              <a:buFontTx/>
              <a:buNone/>
            </a:pPr>
            <a:r>
              <a:rPr lang="it-IT" altLang="it-IT" sz="3200" b="1" dirty="0">
                <a:solidFill>
                  <a:srgbClr val="002060"/>
                </a:solidFill>
                <a:latin typeface="Garamond" panose="02020404030301010803" pitchFamily="18" charset="0"/>
                <a:ea typeface="Calibri" panose="020F0502020204030204" pitchFamily="34" charset="0"/>
                <a:cs typeface="Arial" panose="020B0604020202020204" pitchFamily="34" charset="0"/>
              </a:rPr>
              <a:t>ASPETTI FISCALI</a:t>
            </a:r>
          </a:p>
          <a:p>
            <a:pPr algn="ctr">
              <a:spcBef>
                <a:spcPct val="0"/>
              </a:spcBef>
              <a:buClrTx/>
              <a:buSzTx/>
              <a:buFontTx/>
              <a:buNone/>
            </a:pPr>
            <a:endParaRPr lang="it-IT" altLang="it-IT" sz="3200" b="1" dirty="0">
              <a:solidFill>
                <a:srgbClr val="002060"/>
              </a:solidFill>
              <a:latin typeface="Garamond" panose="02020404030301010803" pitchFamily="18" charset="0"/>
              <a:ea typeface="Calibri" panose="020F0502020204030204" pitchFamily="34" charset="0"/>
              <a:cs typeface="Arial" panose="020B0604020202020204" pitchFamily="34" charset="0"/>
            </a:endParaRPr>
          </a:p>
          <a:p>
            <a:pPr algn="ctr">
              <a:spcBef>
                <a:spcPct val="0"/>
              </a:spcBef>
              <a:buClrTx/>
              <a:buSzTx/>
              <a:buFontTx/>
              <a:buNone/>
            </a:pPr>
            <a:r>
              <a:rPr lang="it-IT" altLang="it-IT" sz="3200" b="1" dirty="0">
                <a:solidFill>
                  <a:srgbClr val="002060"/>
                </a:solidFill>
                <a:latin typeface="Garamond" panose="02020404030301010803" pitchFamily="18" charset="0"/>
                <a:ea typeface="Calibri" panose="020F0502020204030204" pitchFamily="34" charset="0"/>
                <a:cs typeface="Arial" panose="020B0604020202020204" pitchFamily="34" charset="0"/>
              </a:rPr>
              <a:t>NORMATIVA ACCISE</a:t>
            </a:r>
          </a:p>
        </p:txBody>
      </p:sp>
      <p:sp>
        <p:nvSpPr>
          <p:cNvPr id="3" name="Segnaposto data 2">
            <a:extLst>
              <a:ext uri="{FF2B5EF4-FFF2-40B4-BE49-F238E27FC236}">
                <a16:creationId xmlns:a16="http://schemas.microsoft.com/office/drawing/2014/main" xmlns="" id="{99E737C1-8469-41EC-BA75-A664E876D6CE}"/>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3788FC5D-B437-4E6D-A919-7A3DCD76E470}"/>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8293422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FEDA7D3-4C13-4A76-A08F-7D3392363D08}"/>
              </a:ext>
            </a:extLst>
          </p:cNvPr>
          <p:cNvSpPr/>
          <p:nvPr/>
        </p:nvSpPr>
        <p:spPr>
          <a:xfrm>
            <a:off x="1786270" y="1744315"/>
            <a:ext cx="8761228" cy="2062103"/>
          </a:xfrm>
          <a:prstGeom prst="rect">
            <a:avLst/>
          </a:prstGeom>
        </p:spPr>
        <p:txBody>
          <a:bodyPr wrap="square">
            <a:spAutoFit/>
          </a:bodyPr>
          <a:lstStyle/>
          <a:p>
            <a:pPr algn="ctr">
              <a:spcBef>
                <a:spcPct val="0"/>
              </a:spcBef>
              <a:buClrTx/>
              <a:buSzTx/>
              <a:buFont typeface="Wingdings 3" panose="05040102010807070707" pitchFamily="18" charset="2"/>
              <a:buNone/>
            </a:pPr>
            <a:r>
              <a:rPr lang="it-IT" altLang="it-IT" sz="3200" b="1" dirty="0">
                <a:solidFill>
                  <a:srgbClr val="002060"/>
                </a:solidFill>
                <a:latin typeface="Garamond" panose="02020404030301010803" pitchFamily="18" charset="0"/>
                <a:cs typeface="Arial" panose="020B0604020202020204" pitchFamily="34" charset="0"/>
              </a:rPr>
              <a:t>PROVVISTE DI BORDO COSTITUITE DA PRODOTTI SOGGETTI AD ACCISA:</a:t>
            </a:r>
          </a:p>
          <a:p>
            <a:pPr algn="ctr">
              <a:spcBef>
                <a:spcPct val="0"/>
              </a:spcBef>
              <a:buClrTx/>
              <a:buSzTx/>
              <a:buFont typeface="Wingdings 3" panose="05040102010807070707" pitchFamily="18" charset="2"/>
              <a:buNone/>
            </a:pPr>
            <a:r>
              <a:rPr lang="it-IT" altLang="it-IT" sz="3200" b="1" dirty="0">
                <a:solidFill>
                  <a:srgbClr val="002060"/>
                </a:solidFill>
                <a:latin typeface="Garamond" panose="02020404030301010803" pitchFamily="18" charset="0"/>
                <a:cs typeface="Arial" panose="020B0604020202020204" pitchFamily="34" charset="0"/>
              </a:rPr>
              <a:t> </a:t>
            </a:r>
          </a:p>
          <a:p>
            <a:pPr algn="ctr">
              <a:spcBef>
                <a:spcPct val="0"/>
              </a:spcBef>
              <a:buClrTx/>
              <a:buSzTx/>
              <a:buFont typeface="Wingdings 3" panose="05040102010807070707" pitchFamily="18" charset="2"/>
              <a:buNone/>
            </a:pPr>
            <a:r>
              <a:rPr lang="it-IT" altLang="it-IT" sz="3200" b="1" dirty="0">
                <a:solidFill>
                  <a:srgbClr val="002060"/>
                </a:solidFill>
                <a:latin typeface="Garamond" panose="02020404030301010803" pitchFamily="18" charset="0"/>
                <a:cs typeface="Arial" panose="020B0604020202020204" pitchFamily="34" charset="0"/>
              </a:rPr>
              <a:t>I BUNKERAGGI</a:t>
            </a:r>
          </a:p>
        </p:txBody>
      </p:sp>
      <p:sp>
        <p:nvSpPr>
          <p:cNvPr id="3" name="Segnaposto data 2">
            <a:extLst>
              <a:ext uri="{FF2B5EF4-FFF2-40B4-BE49-F238E27FC236}">
                <a16:creationId xmlns:a16="http://schemas.microsoft.com/office/drawing/2014/main" xmlns="" id="{376C824A-8E84-40B9-98EB-1F4DDA0527F6}"/>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E081663C-D23D-4DD3-B7B2-C0019A309BD9}"/>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949196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3665D44-6F7C-418C-A00F-AEF00BA1D6DD}"/>
              </a:ext>
            </a:extLst>
          </p:cNvPr>
          <p:cNvSpPr/>
          <p:nvPr/>
        </p:nvSpPr>
        <p:spPr>
          <a:xfrm>
            <a:off x="1417674" y="1213008"/>
            <a:ext cx="9356651" cy="4431983"/>
          </a:xfrm>
          <a:prstGeom prst="rect">
            <a:avLst/>
          </a:prstGeom>
        </p:spPr>
        <p:txBody>
          <a:bodyPr wrap="square">
            <a:spAutoFit/>
          </a:bodyPr>
          <a:lstStyle/>
          <a:p>
            <a:pPr algn="ctr">
              <a:spcBef>
                <a:spcPct val="0"/>
              </a:spcBef>
              <a:buClrTx/>
              <a:buSzTx/>
              <a:buFont typeface="Wingdings 3" panose="05040102010807070707" pitchFamily="18" charset="2"/>
              <a:buNone/>
            </a:pPr>
            <a:r>
              <a:rPr lang="it-IT" altLang="it-IT" sz="2800" b="1" dirty="0">
                <a:solidFill>
                  <a:srgbClr val="002060"/>
                </a:solidFill>
                <a:latin typeface="Garamond" panose="02020404030301010803" pitchFamily="18" charset="0"/>
                <a:cs typeface="Arial" panose="020B0604020202020204" pitchFamily="34" charset="0"/>
              </a:rPr>
              <a:t>TRATTAMENTO ACCISA PER BUNKERAGGIO DI PRODOTTI PETROLIFERI</a:t>
            </a:r>
          </a:p>
          <a:p>
            <a:pPr algn="ctr">
              <a:spcBef>
                <a:spcPct val="0"/>
              </a:spcBef>
              <a:buClrTx/>
              <a:buSzTx/>
              <a:buFont typeface="Wingdings 3" panose="05040102010807070707" pitchFamily="18" charset="2"/>
              <a:buNone/>
            </a:pPr>
            <a:endParaRPr lang="it-IT" altLang="it-IT" b="1" dirty="0">
              <a:solidFill>
                <a:srgbClr val="002060"/>
              </a:solidFill>
              <a:latin typeface="Garamond" panose="02020404030301010803" pitchFamily="18" charset="0"/>
              <a:cs typeface="Arial" panose="020B0604020202020204" pitchFamily="34" charset="0"/>
            </a:endParaRPr>
          </a:p>
          <a:p>
            <a:pPr algn="just">
              <a:spcBef>
                <a:spcPct val="0"/>
              </a:spcBef>
              <a:buClrTx/>
              <a:buSzTx/>
              <a:buFont typeface="Wingdings 3" panose="05040102010807070707" pitchFamily="18" charset="2"/>
              <a:buNone/>
            </a:pPr>
            <a:r>
              <a:rPr lang="it-IT" altLang="it-IT" sz="2600" b="1" dirty="0">
                <a:solidFill>
                  <a:srgbClr val="002060"/>
                </a:solidFill>
                <a:latin typeface="Garamond" panose="02020404030301010803" pitchFamily="18" charset="0"/>
                <a:cs typeface="Arial" panose="020B0604020202020204" pitchFamily="34" charset="0"/>
              </a:rPr>
              <a:t>Per quanto concerne la fornitura, quali provviste di bordo, di prodotti soggetti ad accisa (carburanti e lubrificanti) la situazione è più complessa in quanto, oltre alle disposizioni in materia di I.V.A., deve essere tenuta in considerazione anche la disciplina di cui al D. Lgs. 26 ottobre 1995, n. 504 “</a:t>
            </a:r>
            <a:r>
              <a:rPr lang="it-IT" altLang="it-IT" sz="2600" b="1" i="1" dirty="0">
                <a:solidFill>
                  <a:srgbClr val="002060"/>
                </a:solidFill>
                <a:latin typeface="Garamond" panose="02020404030301010803" pitchFamily="18" charset="0"/>
                <a:cs typeface="Arial" panose="020B0604020202020204" pitchFamily="34" charset="0"/>
              </a:rPr>
              <a:t>Testo Unico delle disposizioni legislative concernenti le imposte sulla produzione e sui consumi e relative sanzioni penali ed amministrative</a:t>
            </a:r>
            <a:r>
              <a:rPr lang="it-IT" altLang="it-IT" sz="2600" b="1" dirty="0">
                <a:solidFill>
                  <a:srgbClr val="002060"/>
                </a:solidFill>
                <a:latin typeface="Garamond" panose="02020404030301010803" pitchFamily="18" charset="0"/>
                <a:cs typeface="Arial" panose="020B0604020202020204" pitchFamily="34" charset="0"/>
              </a:rPr>
              <a:t>” ed in particolare l’art. 17, l’art. 24 e la Tabella A.</a:t>
            </a:r>
          </a:p>
        </p:txBody>
      </p:sp>
      <p:sp>
        <p:nvSpPr>
          <p:cNvPr id="3" name="Segnaposto data 2">
            <a:extLst>
              <a:ext uri="{FF2B5EF4-FFF2-40B4-BE49-F238E27FC236}">
                <a16:creationId xmlns:a16="http://schemas.microsoft.com/office/drawing/2014/main" xmlns="" id="{4F966F49-9DF2-444F-B6B4-F2BD40685D84}"/>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9D4333D8-7594-4E51-8171-79176F6AB7A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9370708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AA096ED8-9EEC-46FC-BBBD-12F9F1B368F9}"/>
              </a:ext>
            </a:extLst>
          </p:cNvPr>
          <p:cNvSpPr/>
          <p:nvPr/>
        </p:nvSpPr>
        <p:spPr>
          <a:xfrm>
            <a:off x="1531089" y="604146"/>
            <a:ext cx="8782493" cy="5109091"/>
          </a:xfrm>
          <a:prstGeom prst="rect">
            <a:avLst/>
          </a:prstGeom>
        </p:spPr>
        <p:txBody>
          <a:bodyPr wrap="square">
            <a:spAutoFit/>
          </a:bodyPr>
          <a:lstStyle/>
          <a:p>
            <a:pPr algn="ctr">
              <a:spcBef>
                <a:spcPct val="0"/>
              </a:spcBef>
              <a:buClrTx/>
              <a:buSzTx/>
              <a:buFont typeface="Wingdings 3" panose="05040102010807070707" pitchFamily="18" charset="2"/>
              <a:buNone/>
            </a:pPr>
            <a:r>
              <a:rPr lang="it-IT" altLang="it-IT" sz="2800" b="1" dirty="0">
                <a:solidFill>
                  <a:srgbClr val="002060"/>
                </a:solidFill>
                <a:latin typeface="Garamond" panose="02020404030301010803" pitchFamily="18" charset="0"/>
                <a:cs typeface="Arial" panose="020B0604020202020204" pitchFamily="34" charset="0"/>
              </a:rPr>
              <a:t>TRATTAMENTO ACCISA PER BUNKERAGGIO DI PRODOTTI PETROLIFERI</a:t>
            </a:r>
          </a:p>
          <a:p>
            <a:pPr algn="ctr">
              <a:spcBef>
                <a:spcPct val="0"/>
              </a:spcBef>
              <a:buClrTx/>
              <a:buSzTx/>
              <a:buFont typeface="Wingdings 3" panose="05040102010807070707" pitchFamily="18" charset="2"/>
              <a:buNone/>
            </a:pPr>
            <a:endParaRPr lang="it-IT" altLang="it-IT" b="1" dirty="0">
              <a:solidFill>
                <a:srgbClr val="002060"/>
              </a:solidFill>
              <a:latin typeface="Garamond" panose="02020404030301010803" pitchFamily="18" charset="0"/>
              <a:cs typeface="Arial" panose="020B0604020202020204" pitchFamily="34" charset="0"/>
            </a:endParaRPr>
          </a:p>
          <a:p>
            <a:pPr algn="ctr">
              <a:spcBef>
                <a:spcPct val="0"/>
              </a:spcBef>
              <a:buClrTx/>
              <a:buSzTx/>
              <a:buFont typeface="Wingdings 3" panose="05040102010807070707" pitchFamily="18" charset="2"/>
              <a:buNone/>
            </a:pPr>
            <a:endParaRPr lang="it-IT" altLang="it-IT" b="1" dirty="0">
              <a:solidFill>
                <a:srgbClr val="002060"/>
              </a:solidFill>
              <a:latin typeface="Garamond" panose="02020404030301010803" pitchFamily="18" charset="0"/>
              <a:cs typeface="Arial" panose="020B0604020202020204" pitchFamily="34" charset="0"/>
            </a:endParaRPr>
          </a:p>
          <a:p>
            <a:pPr algn="just">
              <a:spcBef>
                <a:spcPct val="0"/>
              </a:spcBef>
              <a:buClrTx/>
              <a:buSzTx/>
              <a:buFont typeface="Wingdings 3" panose="05040102010807070707" pitchFamily="18" charset="2"/>
              <a:buNone/>
            </a:pPr>
            <a:r>
              <a:rPr lang="it-IT" altLang="it-IT" sz="2600" b="1" dirty="0">
                <a:solidFill>
                  <a:srgbClr val="002060"/>
                </a:solidFill>
                <a:latin typeface="Garamond" panose="02020404030301010803" pitchFamily="18" charset="0"/>
                <a:cs typeface="Arial" panose="020B0604020202020204" pitchFamily="34" charset="0"/>
              </a:rPr>
              <a:t>I titoli di esenzione dal pagamento delle accise non sono perfettamente coincidenti con i titoli di non imponibilità I.V.A. e quindi si potranno avere casi di forniture di carburanti o olii lubrificanti soggetti ad I.V.A. ma esenti accise o viceversa.</a:t>
            </a:r>
          </a:p>
          <a:p>
            <a:pPr algn="just">
              <a:spcBef>
                <a:spcPct val="0"/>
              </a:spcBef>
              <a:buClrTx/>
              <a:buSzTx/>
              <a:buFont typeface="Wingdings 3" panose="05040102010807070707" pitchFamily="18" charset="2"/>
              <a:buNone/>
            </a:pPr>
            <a:endParaRPr lang="it-IT" altLang="it-IT" sz="2600" b="1" dirty="0">
              <a:solidFill>
                <a:srgbClr val="002060"/>
              </a:solidFill>
              <a:latin typeface="Garamond" panose="02020404030301010803" pitchFamily="18" charset="0"/>
              <a:cs typeface="Arial" panose="020B0604020202020204" pitchFamily="34" charset="0"/>
            </a:endParaRPr>
          </a:p>
          <a:p>
            <a:pPr algn="just">
              <a:spcBef>
                <a:spcPct val="0"/>
              </a:spcBef>
              <a:buClrTx/>
              <a:buSzTx/>
              <a:buFont typeface="Wingdings 3" panose="05040102010807070707" pitchFamily="18" charset="2"/>
              <a:buNone/>
            </a:pPr>
            <a:r>
              <a:rPr lang="it-IT" altLang="it-IT" sz="2600" b="1" dirty="0">
                <a:solidFill>
                  <a:srgbClr val="002060"/>
                </a:solidFill>
                <a:latin typeface="Garamond" panose="02020404030301010803" pitchFamily="18" charset="0"/>
                <a:cs typeface="Arial" panose="020B0604020202020204" pitchFamily="34" charset="0"/>
              </a:rPr>
              <a:t>Comunque, nella grande maggioranza dei casi, le condizioni di imponibilità o di non imponibilità si verificano congiuntamente per entrambe le imposte.</a:t>
            </a:r>
          </a:p>
        </p:txBody>
      </p:sp>
      <p:sp>
        <p:nvSpPr>
          <p:cNvPr id="3" name="Segnaposto data 2">
            <a:extLst>
              <a:ext uri="{FF2B5EF4-FFF2-40B4-BE49-F238E27FC236}">
                <a16:creationId xmlns:a16="http://schemas.microsoft.com/office/drawing/2014/main" xmlns="" id="{E78F2442-8F6E-49FD-A1B8-47700A532279}"/>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048D02D-A92D-4465-B9CA-02FD0D4C90F4}"/>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6543316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8CDB0BF2-7C32-4F18-9302-0B2CE8E5A761}"/>
              </a:ext>
            </a:extLst>
          </p:cNvPr>
          <p:cNvSpPr/>
          <p:nvPr/>
        </p:nvSpPr>
        <p:spPr>
          <a:xfrm>
            <a:off x="1300716" y="453632"/>
            <a:ext cx="9590568" cy="5570756"/>
          </a:xfrm>
          <a:prstGeom prst="rect">
            <a:avLst/>
          </a:prstGeom>
        </p:spPr>
        <p:txBody>
          <a:bodyPr wrap="square">
            <a:spAutoFit/>
          </a:bodyPr>
          <a:lstStyle/>
          <a:p>
            <a:pPr algn="ctr">
              <a:spcBef>
                <a:spcPct val="0"/>
              </a:spcBef>
              <a:buClrTx/>
              <a:buSzTx/>
              <a:buFont typeface="Wingdings 3" panose="05040102010807070707" pitchFamily="18" charset="2"/>
              <a:buNone/>
            </a:pPr>
            <a:r>
              <a:rPr lang="it-IT" altLang="it-IT" sz="2600" b="1" dirty="0">
                <a:solidFill>
                  <a:srgbClr val="002060"/>
                </a:solidFill>
                <a:latin typeface="Garamond" panose="02020404030301010803" pitchFamily="18" charset="0"/>
                <a:cs typeface="Arial" panose="020B0604020202020204" pitchFamily="34" charset="0"/>
              </a:rPr>
              <a:t>CASI DI ESENZIONE IMPOSTA – ACCISA</a:t>
            </a:r>
          </a:p>
          <a:p>
            <a:pPr algn="ctr">
              <a:spcBef>
                <a:spcPct val="0"/>
              </a:spcBef>
              <a:buClrTx/>
              <a:buSzTx/>
              <a:buFont typeface="Wingdings 3" panose="05040102010807070707" pitchFamily="18" charset="2"/>
              <a:buNone/>
            </a:pPr>
            <a:endParaRPr lang="it-IT" altLang="it-IT" b="1" u="sng" dirty="0">
              <a:solidFill>
                <a:srgbClr val="002060"/>
              </a:solidFill>
              <a:latin typeface="Garamond" panose="02020404030301010803" pitchFamily="18" charset="0"/>
              <a:cs typeface="Arial" panose="020B0604020202020204" pitchFamily="34" charset="0"/>
            </a:endParaRPr>
          </a:p>
          <a:p>
            <a:pPr algn="just">
              <a:spcBef>
                <a:spcPct val="0"/>
              </a:spcBef>
              <a:buClrTx/>
              <a:buSzTx/>
              <a:buFont typeface="Wingdings 3" panose="05040102010807070707" pitchFamily="18" charset="2"/>
              <a:buNone/>
            </a:pPr>
            <a:r>
              <a:rPr lang="it-IT" altLang="it-IT" sz="2400" b="1" dirty="0">
                <a:solidFill>
                  <a:srgbClr val="002060"/>
                </a:solidFill>
                <a:latin typeface="Garamond" panose="02020404030301010803" pitchFamily="18" charset="0"/>
                <a:cs typeface="Arial" panose="020B0604020202020204" pitchFamily="34" charset="0"/>
              </a:rPr>
              <a:t>Se la regola generale dettata dal TUA per la forniture di prodotti petroliferi utilizzati nell'attività di navigazione è l'assoggettamento ad accisa, esistono però alcune eccezioni di esenzione dall’imposta (accisa):</a:t>
            </a:r>
          </a:p>
          <a:p>
            <a:pPr algn="just">
              <a:spcBef>
                <a:spcPct val="0"/>
              </a:spcBef>
              <a:buClrTx/>
              <a:buSzTx/>
              <a:buFont typeface="Wingdings 3" panose="05040102010807070707" pitchFamily="18" charset="2"/>
              <a:buNone/>
            </a:pPr>
            <a:endParaRPr lang="it-IT" altLang="it-IT" sz="2400" b="1" dirty="0">
              <a:solidFill>
                <a:srgbClr val="002060"/>
              </a:solidFill>
              <a:latin typeface="Garamond" panose="02020404030301010803" pitchFamily="18" charset="0"/>
              <a:cs typeface="Arial" panose="020B0604020202020204" pitchFamily="34" charset="0"/>
            </a:endParaRPr>
          </a:p>
          <a:p>
            <a:pPr algn="just">
              <a:spcBef>
                <a:spcPct val="0"/>
              </a:spcBef>
              <a:buClrTx/>
              <a:buSzTx/>
              <a:buFont typeface="Wingdings 3" panose="05040102010807070707" pitchFamily="18" charset="2"/>
              <a:buNone/>
            </a:pPr>
            <a:r>
              <a:rPr lang="it-IT" altLang="it-IT" sz="2400" b="1" dirty="0">
                <a:solidFill>
                  <a:srgbClr val="002060"/>
                </a:solidFill>
                <a:latin typeface="Garamond" panose="02020404030301010803" pitchFamily="18" charset="0"/>
                <a:cs typeface="Arial" panose="020B0604020202020204" pitchFamily="34" charset="0"/>
              </a:rPr>
              <a:t>A) per le </a:t>
            </a:r>
            <a:r>
              <a:rPr lang="it-IT" altLang="it-IT" sz="2400" b="1" u="sng" dirty="0">
                <a:solidFill>
                  <a:srgbClr val="002060"/>
                </a:solidFill>
                <a:latin typeface="Garamond" panose="02020404030301010803" pitchFamily="18" charset="0"/>
                <a:cs typeface="Arial" panose="020B0604020202020204" pitchFamily="34" charset="0"/>
              </a:rPr>
              <a:t>unità da diporto </a:t>
            </a:r>
            <a:r>
              <a:rPr lang="it-IT" altLang="it-IT" sz="2400" b="1" dirty="0">
                <a:solidFill>
                  <a:srgbClr val="002060"/>
                </a:solidFill>
                <a:latin typeface="Garamond" panose="02020404030301010803" pitchFamily="18" charset="0"/>
                <a:cs typeface="Arial" panose="020B0604020202020204" pitchFamily="34" charset="0"/>
              </a:rPr>
              <a:t>(pleasure yacht) </a:t>
            </a:r>
            <a:r>
              <a:rPr lang="it-IT" altLang="it-IT" sz="2400" b="1" dirty="0" smtClean="0">
                <a:solidFill>
                  <a:srgbClr val="002060"/>
                </a:solidFill>
                <a:latin typeface="Garamond" panose="02020404030301010803" pitchFamily="18" charset="0"/>
                <a:cs typeface="Arial" panose="020B0604020202020204" pitchFamily="34" charset="0"/>
              </a:rPr>
              <a:t>: è in corso la modifica dell’art</a:t>
            </a:r>
            <a:r>
              <a:rPr lang="it-IT" altLang="it-IT" sz="2400" b="1" dirty="0">
                <a:solidFill>
                  <a:srgbClr val="002060"/>
                </a:solidFill>
                <a:latin typeface="Garamond" panose="02020404030301010803" pitchFamily="18" charset="0"/>
                <a:cs typeface="Arial" panose="020B0604020202020204" pitchFamily="34" charset="0"/>
              </a:rPr>
              <a:t>. 254, comma 2 del TULD (DPR n. 43/1973);</a:t>
            </a:r>
          </a:p>
          <a:p>
            <a:pPr algn="just">
              <a:spcBef>
                <a:spcPct val="0"/>
              </a:spcBef>
              <a:buClrTx/>
              <a:buSzTx/>
              <a:buFont typeface="Wingdings 3" panose="05040102010807070707" pitchFamily="18" charset="2"/>
              <a:buNone/>
            </a:pPr>
            <a:endParaRPr lang="it-IT" altLang="it-IT" sz="2400" b="1" dirty="0">
              <a:solidFill>
                <a:srgbClr val="002060"/>
              </a:solidFill>
              <a:latin typeface="Garamond" panose="02020404030301010803" pitchFamily="18" charset="0"/>
              <a:cs typeface="Arial" panose="020B0604020202020204" pitchFamily="34" charset="0"/>
            </a:endParaRPr>
          </a:p>
          <a:p>
            <a:pPr algn="just">
              <a:spcBef>
                <a:spcPct val="0"/>
              </a:spcBef>
              <a:buClrTx/>
              <a:buSzTx/>
              <a:buFont typeface="Wingdings 3" panose="05040102010807070707" pitchFamily="18" charset="2"/>
              <a:buNone/>
            </a:pPr>
            <a:r>
              <a:rPr lang="it-IT" altLang="it-IT" sz="2400" b="1" dirty="0">
                <a:solidFill>
                  <a:srgbClr val="002060"/>
                </a:solidFill>
                <a:latin typeface="Garamond" panose="02020404030301010803" pitchFamily="18" charset="0"/>
                <a:cs typeface="Arial" panose="020B0604020202020204" pitchFamily="34" charset="0"/>
              </a:rPr>
              <a:t>B) per le </a:t>
            </a:r>
            <a:r>
              <a:rPr lang="it-IT" altLang="it-IT" sz="2400" b="1" u="sng" dirty="0">
                <a:solidFill>
                  <a:srgbClr val="002060"/>
                </a:solidFill>
                <a:latin typeface="Garamond" panose="02020404030301010803" pitchFamily="18" charset="0"/>
                <a:cs typeface="Arial" panose="020B0604020202020204" pitchFamily="34" charset="0"/>
              </a:rPr>
              <a:t>unità commerciale </a:t>
            </a:r>
            <a:r>
              <a:rPr lang="it-IT" altLang="it-IT" sz="2400" b="1" dirty="0">
                <a:solidFill>
                  <a:srgbClr val="002060"/>
                </a:solidFill>
                <a:latin typeface="Garamond" panose="02020404030301010803" pitchFamily="18" charset="0"/>
                <a:cs typeface="Arial" panose="020B0604020202020204" pitchFamily="34" charset="0"/>
              </a:rPr>
              <a:t>si applica la Tabella A, punto 3, del TUA (</a:t>
            </a:r>
            <a:r>
              <a:rPr lang="it-IT" altLang="it-IT" sz="2400" b="1" dirty="0" err="1">
                <a:solidFill>
                  <a:srgbClr val="002060"/>
                </a:solidFill>
                <a:latin typeface="Garamond" panose="02020404030301010803" pitchFamily="18" charset="0"/>
                <a:cs typeface="Arial" panose="020B0604020202020204" pitchFamily="34" charset="0"/>
              </a:rPr>
              <a:t>D.Lgs.</a:t>
            </a:r>
            <a:r>
              <a:rPr lang="it-IT" altLang="it-IT" sz="2400" b="1" dirty="0">
                <a:solidFill>
                  <a:srgbClr val="002060"/>
                </a:solidFill>
                <a:latin typeface="Garamond" panose="02020404030301010803" pitchFamily="18" charset="0"/>
                <a:cs typeface="Arial" panose="020B0604020202020204" pitchFamily="34" charset="0"/>
              </a:rPr>
              <a:t> n. 504/1995), in quanto dalle precisazioni fornite dall'Agenzia delle Dogane con la nota prot. 7206/VI dell'8.02.2001 e dal comma 6 dell'art. 1 del D.M. 225/2015, l’impiego agevolato dei prodotti petroliferi è destinato a provviste di bordo delle unità da diporto utilizzate solo con contratto di noleggio.</a:t>
            </a:r>
          </a:p>
        </p:txBody>
      </p:sp>
      <p:sp>
        <p:nvSpPr>
          <p:cNvPr id="3" name="Segnaposto data 2">
            <a:extLst>
              <a:ext uri="{FF2B5EF4-FFF2-40B4-BE49-F238E27FC236}">
                <a16:creationId xmlns:a16="http://schemas.microsoft.com/office/drawing/2014/main" xmlns="" id="{50ADC48F-7711-4AFD-995B-86EBBF7BCA4E}"/>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95E3A05B-E486-42A2-9E88-C042C49D8250}"/>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3365165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9B7E28C-01CE-4207-8583-BAAB45E7652F}"/>
              </a:ext>
            </a:extLst>
          </p:cNvPr>
          <p:cNvSpPr/>
          <p:nvPr/>
        </p:nvSpPr>
        <p:spPr>
          <a:xfrm>
            <a:off x="1275907" y="188648"/>
            <a:ext cx="9335386" cy="6001643"/>
          </a:xfrm>
          <a:prstGeom prst="rect">
            <a:avLst/>
          </a:prstGeom>
        </p:spPr>
        <p:txBody>
          <a:bodyPr wrap="square">
            <a:spAutoFit/>
          </a:bodyPr>
          <a:lstStyle/>
          <a:p>
            <a:pPr algn="ctr">
              <a:spcBef>
                <a:spcPct val="0"/>
              </a:spcBef>
              <a:buClrTx/>
              <a:buSzTx/>
              <a:buFont typeface="Wingdings 3" pitchFamily="18" charset="2"/>
              <a:buNone/>
              <a:defRPr/>
            </a:pPr>
            <a:r>
              <a:rPr lang="it-IT" altLang="it-IT" sz="2800" b="1" dirty="0">
                <a:solidFill>
                  <a:srgbClr val="002060"/>
                </a:solidFill>
                <a:latin typeface="Garamond" panose="02020404030301010803" pitchFamily="18" charset="0"/>
                <a:cs typeface="Arial" panose="020B0604020202020204" pitchFamily="34" charset="0"/>
              </a:rPr>
              <a:t>CASI DI ESENZIONE ED IMPIEGHI AGEVOLATI</a:t>
            </a:r>
          </a:p>
          <a:p>
            <a:pPr algn="ctr">
              <a:spcBef>
                <a:spcPct val="0"/>
              </a:spcBef>
              <a:buClrTx/>
              <a:buSzTx/>
              <a:buFont typeface="Wingdings 3" pitchFamily="18" charset="2"/>
              <a:buNone/>
              <a:defRPr/>
            </a:pPr>
            <a:endParaRPr lang="it-IT" altLang="it-IT" b="1" u="sng" dirty="0">
              <a:solidFill>
                <a:srgbClr val="002060"/>
              </a:solidFill>
              <a:latin typeface="Garamond" panose="02020404030301010803" pitchFamily="18" charset="0"/>
              <a:cs typeface="Arial" panose="020B0604020202020204" pitchFamily="34" charset="0"/>
            </a:endParaRPr>
          </a:p>
          <a:p>
            <a:pPr algn="just">
              <a:spcBef>
                <a:spcPct val="0"/>
              </a:spcBef>
              <a:buClrTx/>
              <a:buSzTx/>
              <a:buFont typeface="Wingdings 3" pitchFamily="18" charset="2"/>
              <a:buNone/>
              <a:defRPr/>
            </a:pPr>
            <a:r>
              <a:rPr lang="it-IT" altLang="it-IT" sz="2600" b="1" u="sng" dirty="0">
                <a:solidFill>
                  <a:srgbClr val="002060"/>
                </a:solidFill>
                <a:latin typeface="Garamond" panose="02020404030301010803" pitchFamily="18" charset="0"/>
                <a:cs typeface="Arial" panose="020B0604020202020204" pitchFamily="34" charset="0"/>
              </a:rPr>
              <a:t>Art. 17 , punto 1) del TUA «Esenzioni» </a:t>
            </a:r>
            <a:r>
              <a:rPr lang="it-IT" altLang="it-IT" sz="2600" b="1" dirty="0">
                <a:solidFill>
                  <a:srgbClr val="002060"/>
                </a:solidFill>
                <a:latin typeface="Garamond" panose="02020404030301010803" pitchFamily="18" charset="0"/>
                <a:cs typeface="Arial" panose="020B0604020202020204" pitchFamily="34" charset="0"/>
              </a:rPr>
              <a:t>:</a:t>
            </a:r>
          </a:p>
          <a:p>
            <a:pPr algn="just">
              <a:spcBef>
                <a:spcPct val="0"/>
              </a:spcBef>
              <a:buClrTx/>
              <a:buSzTx/>
              <a:buFont typeface="Wingdings 3" pitchFamily="18" charset="2"/>
              <a:buNone/>
              <a:defRPr/>
            </a:pPr>
            <a:r>
              <a:rPr lang="it-IT" altLang="it-IT" sz="2600" b="1" dirty="0">
                <a:solidFill>
                  <a:srgbClr val="002060"/>
                </a:solidFill>
                <a:latin typeface="Garamond" panose="02020404030301010803" pitchFamily="18" charset="0"/>
                <a:cs typeface="Arial" panose="020B0604020202020204" pitchFamily="34" charset="0"/>
              </a:rPr>
              <a:t>«I prodotti soggetti ad accisa sono esenti dal pagamento della stessa quando sono destinati :</a:t>
            </a:r>
          </a:p>
          <a:p>
            <a:pPr marL="285750" indent="-285750" algn="just">
              <a:spcBef>
                <a:spcPct val="0"/>
              </a:spcBef>
              <a:buClrTx/>
              <a:buSzTx/>
              <a:buFontTx/>
              <a:buChar char="-"/>
              <a:defRPr/>
            </a:pPr>
            <a:r>
              <a:rPr lang="it-IT" altLang="it-IT" sz="2600" b="1" dirty="0">
                <a:solidFill>
                  <a:srgbClr val="002060"/>
                </a:solidFill>
                <a:latin typeface="Garamond" panose="02020404030301010803" pitchFamily="18" charset="0"/>
                <a:cs typeface="Arial" panose="020B0604020202020204" pitchFamily="34" charset="0"/>
              </a:rPr>
              <a:t>Forniture diplomatiche;</a:t>
            </a:r>
          </a:p>
          <a:p>
            <a:pPr marL="285750" indent="-285750" algn="just">
              <a:spcBef>
                <a:spcPct val="0"/>
              </a:spcBef>
              <a:buClrTx/>
              <a:buSzTx/>
              <a:buFontTx/>
              <a:buChar char="-"/>
              <a:defRPr/>
            </a:pPr>
            <a:r>
              <a:rPr lang="it-IT" altLang="it-IT" sz="2600" b="1" dirty="0">
                <a:solidFill>
                  <a:srgbClr val="002060"/>
                </a:solidFill>
                <a:latin typeface="Garamond" panose="02020404030301010803" pitchFamily="18" charset="0"/>
                <a:cs typeface="Arial" panose="020B0604020202020204" pitchFamily="34" charset="0"/>
              </a:rPr>
              <a:t>Organizzazioni internazionali;</a:t>
            </a:r>
          </a:p>
          <a:p>
            <a:pPr marL="285750" indent="-285750" algn="just">
              <a:spcBef>
                <a:spcPct val="0"/>
              </a:spcBef>
              <a:buClrTx/>
              <a:buSzTx/>
              <a:buFontTx/>
              <a:buChar char="-"/>
              <a:defRPr/>
            </a:pPr>
            <a:r>
              <a:rPr lang="it-IT" altLang="it-IT" sz="2600" b="1" dirty="0">
                <a:solidFill>
                  <a:srgbClr val="002060"/>
                </a:solidFill>
                <a:latin typeface="Garamond" panose="02020404030301010803" pitchFamily="18" charset="0"/>
                <a:cs typeface="Arial" panose="020B0604020202020204" pitchFamily="34" charset="0"/>
              </a:rPr>
              <a:t>Forze NATO;</a:t>
            </a:r>
          </a:p>
          <a:p>
            <a:pPr marL="285750" indent="-285750" algn="just">
              <a:spcBef>
                <a:spcPct val="0"/>
              </a:spcBef>
              <a:buClrTx/>
              <a:buSzTx/>
              <a:buFontTx/>
              <a:buChar char="-"/>
              <a:defRPr/>
            </a:pPr>
            <a:r>
              <a:rPr lang="it-IT" altLang="it-IT" sz="2600" b="1" dirty="0">
                <a:solidFill>
                  <a:srgbClr val="002060"/>
                </a:solidFill>
                <a:latin typeface="Garamond" panose="02020404030301010803" pitchFamily="18" charset="0"/>
                <a:cs typeface="Arial" panose="020B0604020202020204" pitchFamily="34" charset="0"/>
              </a:rPr>
              <a:t>Accordo internazionale bilaterale.»</a:t>
            </a:r>
          </a:p>
          <a:p>
            <a:pPr algn="just">
              <a:spcBef>
                <a:spcPct val="0"/>
              </a:spcBef>
              <a:buClrTx/>
              <a:buSzTx/>
              <a:buFont typeface="Wingdings 3" pitchFamily="18" charset="2"/>
              <a:buNone/>
              <a:defRPr/>
            </a:pPr>
            <a:endParaRPr lang="it-IT" altLang="it-IT" sz="2600" b="1" dirty="0">
              <a:solidFill>
                <a:srgbClr val="002060"/>
              </a:solidFill>
              <a:latin typeface="Garamond" panose="02020404030301010803" pitchFamily="18" charset="0"/>
              <a:cs typeface="Arial" panose="020B0604020202020204" pitchFamily="34" charset="0"/>
            </a:endParaRPr>
          </a:p>
          <a:p>
            <a:pPr algn="just">
              <a:spcBef>
                <a:spcPct val="0"/>
              </a:spcBef>
              <a:buClrTx/>
              <a:buSzTx/>
              <a:buFont typeface="Wingdings 3" pitchFamily="18" charset="2"/>
              <a:buNone/>
              <a:defRPr/>
            </a:pPr>
            <a:r>
              <a:rPr lang="it-IT" altLang="it-IT" sz="2600" b="1" u="sng" dirty="0">
                <a:solidFill>
                  <a:srgbClr val="002060"/>
                </a:solidFill>
                <a:latin typeface="Garamond" panose="02020404030301010803" pitchFamily="18" charset="0"/>
                <a:cs typeface="Arial" panose="020B0604020202020204" pitchFamily="34" charset="0"/>
              </a:rPr>
              <a:t>Art. 24 del TUA «Impieghi agevolati» </a:t>
            </a:r>
            <a:r>
              <a:rPr lang="it-IT" altLang="it-IT" sz="2600" b="1" dirty="0">
                <a:solidFill>
                  <a:srgbClr val="002060"/>
                </a:solidFill>
                <a:latin typeface="Garamond" panose="02020404030301010803" pitchFamily="18" charset="0"/>
                <a:cs typeface="Arial" panose="020B0604020202020204" pitchFamily="34" charset="0"/>
              </a:rPr>
              <a:t>:  </a:t>
            </a:r>
          </a:p>
          <a:p>
            <a:pPr algn="just">
              <a:spcBef>
                <a:spcPct val="0"/>
              </a:spcBef>
              <a:buClrTx/>
              <a:buSzTx/>
              <a:buFont typeface="Wingdings 3" pitchFamily="18" charset="2"/>
              <a:buNone/>
              <a:defRPr/>
            </a:pPr>
            <a:r>
              <a:rPr lang="it-IT" altLang="it-IT" sz="2600" b="1" dirty="0">
                <a:solidFill>
                  <a:srgbClr val="002060"/>
                </a:solidFill>
                <a:latin typeface="Garamond" panose="02020404030301010803" pitchFamily="18" charset="0"/>
                <a:cs typeface="Arial" panose="020B0604020202020204" pitchFamily="34" charset="0"/>
              </a:rPr>
              <a:t>«Fermo restando l’art. 17 e le altre norme UE, i prodotti energetici destinati agli usi elencati nella Tabella A del TUA sono ammessi ad esenzione od all’ aliquota ridotta nella misura ivi prevista (anche mediante restituzione dell’imposta pagata)».</a:t>
            </a:r>
          </a:p>
        </p:txBody>
      </p:sp>
      <p:sp>
        <p:nvSpPr>
          <p:cNvPr id="3" name="Segnaposto data 2">
            <a:extLst>
              <a:ext uri="{FF2B5EF4-FFF2-40B4-BE49-F238E27FC236}">
                <a16:creationId xmlns:a16="http://schemas.microsoft.com/office/drawing/2014/main" xmlns="" id="{3D80ECCF-635E-4203-9AE5-6ED578E3CF43}"/>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12277F42-BAB3-4ABD-B97F-7B300DCA972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7182301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EC956C3-D0EF-4CDB-B325-C5CDBB76AD89}"/>
              </a:ext>
            </a:extLst>
          </p:cNvPr>
          <p:cNvSpPr/>
          <p:nvPr/>
        </p:nvSpPr>
        <p:spPr>
          <a:xfrm>
            <a:off x="451514" y="176081"/>
            <a:ext cx="11451184" cy="5016758"/>
          </a:xfrm>
          <a:prstGeom prst="rect">
            <a:avLst/>
          </a:prstGeom>
        </p:spPr>
        <p:txBody>
          <a:bodyPr wrap="square">
            <a:spAutoFit/>
          </a:bodyPr>
          <a:lstStyle/>
          <a:p>
            <a:pPr algn="ctr" defTabSz="449263">
              <a:buFont typeface="Times New Roman" pitchFamily="18" charset="0"/>
              <a:buNone/>
              <a:defRPr/>
            </a:pPr>
            <a:endParaRPr lang="it-IT" altLang="it-IT" sz="2600" b="1" dirty="0" smtClean="0">
              <a:solidFill>
                <a:srgbClr val="002060"/>
              </a:solidFill>
              <a:latin typeface="Garamond" panose="02020404030301010803" pitchFamily="18" charset="0"/>
              <a:cs typeface="Arial" panose="020B0604020202020204" pitchFamily="34" charset="0"/>
            </a:endParaRPr>
          </a:p>
          <a:p>
            <a:pPr algn="ctr" defTabSz="449263">
              <a:buFont typeface="Times New Roman" pitchFamily="18" charset="0"/>
              <a:buNone/>
              <a:defRPr/>
            </a:pPr>
            <a:r>
              <a:rPr lang="it-IT" altLang="it-IT" sz="2600" b="1" dirty="0" smtClean="0">
                <a:solidFill>
                  <a:srgbClr val="002060"/>
                </a:solidFill>
                <a:latin typeface="Garamond" panose="02020404030301010803" pitchFamily="18" charset="0"/>
                <a:cs typeface="Arial" panose="020B0604020202020204" pitchFamily="34" charset="0"/>
              </a:rPr>
              <a:t>IL </a:t>
            </a:r>
            <a:r>
              <a:rPr lang="it-IT" altLang="it-IT" sz="2600" b="1" dirty="0">
                <a:solidFill>
                  <a:srgbClr val="002060"/>
                </a:solidFill>
                <a:latin typeface="Garamond" panose="02020404030301010803" pitchFamily="18" charset="0"/>
                <a:cs typeface="Arial" panose="020B0604020202020204" pitchFamily="34" charset="0"/>
              </a:rPr>
              <a:t>DIPORTO NELLA NORMATIVA ACCISE</a:t>
            </a:r>
          </a:p>
          <a:p>
            <a:pPr algn="ctr" defTabSz="449263">
              <a:buFont typeface="Times New Roman" pitchFamily="18" charset="0"/>
              <a:buNone/>
              <a:defRPr/>
            </a:pPr>
            <a:r>
              <a:rPr lang="it-IT" altLang="it-IT" sz="2600" b="1" dirty="0">
                <a:solidFill>
                  <a:srgbClr val="002060"/>
                </a:solidFill>
                <a:latin typeface="Garamond" panose="02020404030301010803" pitchFamily="18" charset="0"/>
                <a:cs typeface="Arial" panose="020B0604020202020204" pitchFamily="34" charset="0"/>
              </a:rPr>
              <a:t>UTILIZZO DI PIACERE  - UTILIZZO COMMERCIALE </a:t>
            </a:r>
          </a:p>
          <a:p>
            <a:pPr algn="ctr" defTabSz="449263">
              <a:buFont typeface="Times New Roman" pitchFamily="18" charset="0"/>
              <a:buNone/>
              <a:defRPr/>
            </a:pPr>
            <a:r>
              <a:rPr lang="it-IT" altLang="it-IT" sz="2600" b="1" dirty="0">
                <a:solidFill>
                  <a:srgbClr val="002060"/>
                </a:solidFill>
                <a:latin typeface="Garamond" panose="02020404030301010803" pitchFamily="18" charset="0"/>
                <a:cs typeface="Arial" panose="020B0604020202020204" pitchFamily="34" charset="0"/>
              </a:rPr>
              <a:t>(NOLEGGIO O LOCAZIONE)</a:t>
            </a:r>
          </a:p>
          <a:p>
            <a:pPr algn="just" defTabSz="449263">
              <a:buFont typeface="Times New Roman" pitchFamily="18" charset="0"/>
              <a:buNone/>
              <a:defRPr/>
            </a:pPr>
            <a:endParaRPr lang="it-IT" altLang="it-IT" sz="2400" b="1" dirty="0" smtClean="0">
              <a:solidFill>
                <a:srgbClr val="002060"/>
              </a:solidFill>
              <a:latin typeface="Garamond" panose="02020404030301010803" pitchFamily="18" charset="0"/>
              <a:cs typeface="Arial" panose="020B0604020202020204" pitchFamily="34" charset="0"/>
            </a:endParaRPr>
          </a:p>
          <a:p>
            <a:pPr algn="just" defTabSz="449263">
              <a:buFont typeface="Times New Roman" pitchFamily="18" charset="0"/>
              <a:buNone/>
              <a:defRPr/>
            </a:pPr>
            <a:r>
              <a:rPr lang="it-IT" altLang="it-IT" sz="2400" b="1" dirty="0" smtClean="0">
                <a:solidFill>
                  <a:srgbClr val="002060"/>
                </a:solidFill>
                <a:latin typeface="Garamond" panose="02020404030301010803" pitchFamily="18" charset="0"/>
                <a:cs typeface="Arial" panose="020B0604020202020204" pitchFamily="34" charset="0"/>
              </a:rPr>
              <a:t>Le unità </a:t>
            </a:r>
            <a:r>
              <a:rPr lang="it-IT" altLang="it-IT" sz="2400" b="1" dirty="0">
                <a:solidFill>
                  <a:srgbClr val="002060"/>
                </a:solidFill>
                <a:latin typeface="Garamond" panose="02020404030301010803" pitchFamily="18" charset="0"/>
                <a:cs typeface="Arial" panose="020B0604020202020204" pitchFamily="34" charset="0"/>
              </a:rPr>
              <a:t>da diporto </a:t>
            </a:r>
            <a:r>
              <a:rPr lang="it-IT" altLang="it-IT" sz="2400" b="1" dirty="0" smtClean="0">
                <a:solidFill>
                  <a:srgbClr val="002060"/>
                </a:solidFill>
                <a:latin typeface="Garamond" panose="02020404030301010803" pitchFamily="18" charset="0"/>
                <a:cs typeface="Arial" panose="020B0604020202020204" pitchFamily="34" charset="0"/>
              </a:rPr>
              <a:t>possono essere utilizzate con </a:t>
            </a:r>
            <a:r>
              <a:rPr lang="it-IT" altLang="it-IT" sz="2400" b="1" dirty="0">
                <a:solidFill>
                  <a:srgbClr val="002060"/>
                </a:solidFill>
                <a:latin typeface="Garamond" panose="02020404030301010803" pitchFamily="18" charset="0"/>
                <a:cs typeface="Arial" panose="020B0604020202020204" pitchFamily="34" charset="0"/>
              </a:rPr>
              <a:t>contratti di locazione </a:t>
            </a:r>
            <a:r>
              <a:rPr lang="it-IT" altLang="it-IT" sz="2400" b="1" dirty="0" smtClean="0">
                <a:solidFill>
                  <a:srgbClr val="002060"/>
                </a:solidFill>
                <a:latin typeface="Garamond" panose="02020404030301010803" pitchFamily="18" charset="0"/>
                <a:cs typeface="Arial" panose="020B0604020202020204" pitchFamily="34" charset="0"/>
              </a:rPr>
              <a:t>o </a:t>
            </a:r>
            <a:r>
              <a:rPr lang="it-IT" altLang="it-IT" sz="2400" b="1" dirty="0">
                <a:solidFill>
                  <a:srgbClr val="002060"/>
                </a:solidFill>
                <a:latin typeface="Garamond" panose="02020404030301010803" pitchFamily="18" charset="0"/>
                <a:cs typeface="Arial" panose="020B0604020202020204" pitchFamily="34" charset="0"/>
              </a:rPr>
              <a:t>di </a:t>
            </a:r>
            <a:r>
              <a:rPr lang="it-IT" altLang="it-IT" sz="2400" b="1" dirty="0" smtClean="0">
                <a:solidFill>
                  <a:srgbClr val="002060"/>
                </a:solidFill>
                <a:latin typeface="Garamond" panose="02020404030301010803" pitchFamily="18" charset="0"/>
                <a:cs typeface="Arial" panose="020B0604020202020204" pitchFamily="34" charset="0"/>
              </a:rPr>
              <a:t>noleggio e quindi impiegate </a:t>
            </a:r>
            <a:r>
              <a:rPr lang="it-IT" altLang="it-IT" sz="2400" b="1" dirty="0">
                <a:solidFill>
                  <a:srgbClr val="002060"/>
                </a:solidFill>
                <a:latin typeface="Garamond" panose="02020404030301010803" pitchFamily="18" charset="0"/>
                <a:cs typeface="Arial" panose="020B0604020202020204" pitchFamily="34" charset="0"/>
              </a:rPr>
              <a:t>in attività commerciali</a:t>
            </a:r>
            <a:r>
              <a:rPr lang="it-IT" altLang="it-IT" sz="2400" b="1" dirty="0" smtClean="0">
                <a:solidFill>
                  <a:srgbClr val="002060"/>
                </a:solidFill>
                <a:latin typeface="Garamond" panose="02020404030301010803" pitchFamily="18" charset="0"/>
                <a:cs typeface="Arial" panose="020B0604020202020204" pitchFamily="34" charset="0"/>
              </a:rPr>
              <a:t>.</a:t>
            </a:r>
          </a:p>
          <a:p>
            <a:pPr algn="just" defTabSz="449263">
              <a:buFont typeface="Times New Roman" pitchFamily="18" charset="0"/>
              <a:buNone/>
              <a:defRPr/>
            </a:pPr>
            <a:r>
              <a:rPr lang="it-IT" altLang="it-IT" sz="2400" b="1" dirty="0">
                <a:solidFill>
                  <a:srgbClr val="002060"/>
                </a:solidFill>
                <a:latin typeface="Garamond" panose="02020404030301010803" pitchFamily="18" charset="0"/>
                <a:cs typeface="Arial" panose="020B0604020202020204" pitchFamily="34" charset="0"/>
              </a:rPr>
              <a:t/>
            </a:r>
            <a:br>
              <a:rPr lang="it-IT" altLang="it-IT" sz="2400" b="1" dirty="0">
                <a:solidFill>
                  <a:srgbClr val="002060"/>
                </a:solidFill>
                <a:latin typeface="Garamond" panose="02020404030301010803" pitchFamily="18" charset="0"/>
                <a:cs typeface="Arial" panose="020B0604020202020204" pitchFamily="34" charset="0"/>
              </a:rPr>
            </a:br>
            <a:r>
              <a:rPr lang="it-IT" altLang="it-IT" sz="2400" b="1" dirty="0">
                <a:solidFill>
                  <a:srgbClr val="002060"/>
                </a:solidFill>
                <a:latin typeface="Garamond" panose="02020404030301010803" pitchFamily="18" charset="0"/>
                <a:cs typeface="Arial" panose="020B0604020202020204" pitchFamily="34" charset="0"/>
              </a:rPr>
              <a:t>Più specificatamente è l’art. 60, comma 2, del D.L. n. 1/2012 (convertito in Legge n. 27/2012) che, modificando il comma 3, dell’art. 2 del D. Lgs. n. 171/2005, </a:t>
            </a:r>
            <a:r>
              <a:rPr lang="it-IT" altLang="it-IT" sz="2400" b="1" dirty="0" smtClean="0">
                <a:solidFill>
                  <a:srgbClr val="002060"/>
                </a:solidFill>
                <a:latin typeface="Garamond" panose="02020404030301010803" pitchFamily="18" charset="0"/>
                <a:cs typeface="Arial" panose="020B0604020202020204" pitchFamily="34" charset="0"/>
              </a:rPr>
              <a:t>ha esteso </a:t>
            </a:r>
            <a:r>
              <a:rPr lang="it-IT" altLang="it-IT" sz="2400" b="1" dirty="0">
                <a:solidFill>
                  <a:srgbClr val="002060"/>
                </a:solidFill>
                <a:latin typeface="Garamond" panose="02020404030301010803" pitchFamily="18" charset="0"/>
                <a:cs typeface="Arial" panose="020B0604020202020204" pitchFamily="34" charset="0"/>
              </a:rPr>
              <a:t>la possibilità di utilizzo in via esclusiva per attività di noleggio nelle acque territoriali, consentita alle unità da diporto battenti bandiera di uno </a:t>
            </a:r>
            <a:r>
              <a:rPr lang="it-IT" altLang="it-IT" sz="2400" b="1" dirty="0" smtClean="0">
                <a:solidFill>
                  <a:srgbClr val="002060"/>
                </a:solidFill>
                <a:latin typeface="Garamond" panose="02020404030301010803" pitchFamily="18" charset="0"/>
                <a:cs typeface="Arial" panose="020B0604020202020204" pitchFamily="34" charset="0"/>
              </a:rPr>
              <a:t>Stato membro </a:t>
            </a:r>
            <a:r>
              <a:rPr lang="it-IT" altLang="it-IT" sz="2400" b="1" dirty="0">
                <a:solidFill>
                  <a:srgbClr val="002060"/>
                </a:solidFill>
                <a:latin typeface="Garamond" panose="02020404030301010803" pitchFamily="18" charset="0"/>
                <a:cs typeface="Arial" panose="020B0604020202020204" pitchFamily="34" charset="0"/>
              </a:rPr>
              <a:t>anche a quelle che battono bandiera di un Paese extra unionale. </a:t>
            </a:r>
          </a:p>
        </p:txBody>
      </p:sp>
      <p:sp>
        <p:nvSpPr>
          <p:cNvPr id="3" name="Segnaposto data 2">
            <a:extLst>
              <a:ext uri="{FF2B5EF4-FFF2-40B4-BE49-F238E27FC236}">
                <a16:creationId xmlns:a16="http://schemas.microsoft.com/office/drawing/2014/main" xmlns="" id="{BA4856F4-B20C-4D82-AAF2-91E9417FD51B}"/>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27CCB88-F564-41D5-A81B-1BB4C926E0C6}"/>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7925457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F3FF4782-505A-4EC2-821C-2F428D5150E3}"/>
              </a:ext>
            </a:extLst>
          </p:cNvPr>
          <p:cNvSpPr/>
          <p:nvPr/>
        </p:nvSpPr>
        <p:spPr>
          <a:xfrm>
            <a:off x="1360967" y="848418"/>
            <a:ext cx="9867014" cy="4862870"/>
          </a:xfrm>
          <a:prstGeom prst="rect">
            <a:avLst/>
          </a:prstGeom>
        </p:spPr>
        <p:txBody>
          <a:bodyPr wrap="square">
            <a:spAutoFit/>
          </a:bodyPr>
          <a:lstStyle/>
          <a:p>
            <a:pPr algn="ctr" defTabSz="449263">
              <a:buClr>
                <a:srgbClr val="000000"/>
              </a:buClr>
              <a:buSzPct val="100000"/>
              <a:buFont typeface="Times New Roman" pitchFamily="18" charset="0"/>
              <a:buNone/>
              <a:defRPr/>
            </a:pPr>
            <a:r>
              <a:rPr lang="it-IT" altLang="it-IT" sz="2800" b="1" dirty="0">
                <a:solidFill>
                  <a:srgbClr val="002060"/>
                </a:solidFill>
                <a:latin typeface="Garamond" panose="02020404030301010803" pitchFamily="18" charset="0"/>
                <a:cs typeface="Arial" panose="020B0604020202020204" pitchFamily="34" charset="0"/>
              </a:rPr>
              <a:t>IL DIPORTO NELLA NORMATIVA ACCISE</a:t>
            </a:r>
          </a:p>
          <a:p>
            <a:pPr algn="ctr" defTabSz="449263">
              <a:buClr>
                <a:srgbClr val="000000"/>
              </a:buClr>
              <a:buSzPct val="100000"/>
              <a:buFont typeface="Times New Roman" pitchFamily="18" charset="0"/>
              <a:buNone/>
              <a:defRPr/>
            </a:pPr>
            <a:r>
              <a:rPr lang="it-IT" altLang="it-IT" sz="2800" b="1" dirty="0">
                <a:solidFill>
                  <a:srgbClr val="002060"/>
                </a:solidFill>
                <a:latin typeface="Garamond" panose="02020404030301010803" pitchFamily="18" charset="0"/>
                <a:cs typeface="Arial" panose="020B0604020202020204" pitchFamily="34" charset="0"/>
              </a:rPr>
              <a:t>UTILIZZO DI PIACERE  - UTILIZZO COMMERCIALE</a:t>
            </a:r>
          </a:p>
          <a:p>
            <a:pPr algn="ctr" defTabSz="449263">
              <a:buClr>
                <a:srgbClr val="000000"/>
              </a:buClr>
              <a:buSzPct val="100000"/>
              <a:buFont typeface="Times New Roman" pitchFamily="18" charset="0"/>
              <a:buNone/>
              <a:defRPr/>
            </a:pPr>
            <a:r>
              <a:rPr lang="it-IT" altLang="it-IT" sz="2800" b="1" dirty="0">
                <a:solidFill>
                  <a:srgbClr val="002060"/>
                </a:solidFill>
                <a:latin typeface="Garamond" panose="02020404030301010803" pitchFamily="18" charset="0"/>
                <a:cs typeface="Arial" panose="020B0604020202020204" pitchFamily="34" charset="0"/>
              </a:rPr>
              <a:t> (NOLEGGIO O LOCAZIONE)</a:t>
            </a:r>
          </a:p>
          <a:p>
            <a:pPr algn="just" defTabSz="449263">
              <a:buClr>
                <a:srgbClr val="000000"/>
              </a:buClr>
              <a:buSzPct val="100000"/>
              <a:buFont typeface="Times New Roman" pitchFamily="18" charset="0"/>
              <a:buNone/>
              <a:defRPr/>
            </a:pPr>
            <a:endParaRPr lang="it-IT" altLang="it-IT" b="1" dirty="0">
              <a:solidFill>
                <a:srgbClr val="002060"/>
              </a:solidFill>
              <a:latin typeface="Garamond" panose="02020404030301010803" pitchFamily="18" charset="0"/>
              <a:cs typeface="Arial" panose="020B0604020202020204" pitchFamily="34" charset="0"/>
            </a:endParaRPr>
          </a:p>
          <a:p>
            <a:pPr algn="just" defTabSz="449263">
              <a:buClr>
                <a:srgbClr val="000000"/>
              </a:buClr>
              <a:buSzPct val="100000"/>
              <a:buFont typeface="Times New Roman" pitchFamily="18" charset="0"/>
              <a:buNone/>
              <a:defRPr/>
            </a:pPr>
            <a:r>
              <a:rPr lang="it-IT" altLang="it-IT" sz="2600" b="1" dirty="0">
                <a:solidFill>
                  <a:srgbClr val="002060"/>
                </a:solidFill>
                <a:latin typeface="Garamond" panose="02020404030301010803" pitchFamily="18" charset="0"/>
                <a:cs typeface="Arial" panose="020B0604020202020204" pitchFamily="34" charset="0"/>
              </a:rPr>
              <a:t>A seguito di ciò, l’Agenzia delle Dogane ha ritenuto di rivedere il significato da attribuire alla nozione di «</a:t>
            </a:r>
            <a:r>
              <a:rPr lang="it-IT" altLang="it-IT" sz="2600" b="1" i="1" dirty="0">
                <a:solidFill>
                  <a:srgbClr val="002060"/>
                </a:solidFill>
                <a:latin typeface="Garamond" panose="02020404030301010803" pitchFamily="18" charset="0"/>
                <a:cs typeface="Arial" panose="020B0604020202020204" pitchFamily="34" charset="0"/>
              </a:rPr>
              <a:t>imbarcazioni private da diporto</a:t>
            </a:r>
            <a:r>
              <a:rPr lang="it-IT" altLang="it-IT" sz="2600" b="1" dirty="0">
                <a:solidFill>
                  <a:srgbClr val="002060"/>
                </a:solidFill>
                <a:latin typeface="Garamond" panose="02020404030301010803" pitchFamily="18" charset="0"/>
                <a:cs typeface="Arial" panose="020B0604020202020204" pitchFamily="34" charset="0"/>
              </a:rPr>
              <a:t>» in relazione all’esonero </a:t>
            </a:r>
            <a:r>
              <a:rPr lang="it-IT" altLang="it-IT" sz="2600" b="1" dirty="0" smtClean="0">
                <a:solidFill>
                  <a:srgbClr val="002060"/>
                </a:solidFill>
                <a:latin typeface="Garamond" panose="02020404030301010803" pitchFamily="18" charset="0"/>
                <a:cs typeface="Arial" panose="020B0604020202020204" pitchFamily="34" charset="0"/>
              </a:rPr>
              <a:t>dall’accisa.</a:t>
            </a:r>
            <a:endParaRPr lang="it-IT" altLang="it-IT" sz="2600" b="1" dirty="0">
              <a:solidFill>
                <a:srgbClr val="002060"/>
              </a:solidFill>
              <a:latin typeface="Garamond" panose="02020404030301010803" pitchFamily="18" charset="0"/>
              <a:cs typeface="Arial" panose="020B0604020202020204" pitchFamily="34" charset="0"/>
            </a:endParaRPr>
          </a:p>
          <a:p>
            <a:pPr algn="just" defTabSz="449263">
              <a:buClr>
                <a:srgbClr val="000000"/>
              </a:buClr>
              <a:buSzPct val="100000"/>
              <a:buFont typeface="Times New Roman" pitchFamily="18" charset="0"/>
              <a:buNone/>
              <a:defRPr/>
            </a:pPr>
            <a:r>
              <a:rPr lang="it-IT" altLang="it-IT" sz="2600" b="1" dirty="0">
                <a:solidFill>
                  <a:srgbClr val="002060"/>
                </a:solidFill>
                <a:latin typeface="Garamond" panose="02020404030301010803" pitchFamily="18" charset="0"/>
                <a:cs typeface="Arial" panose="020B0604020202020204" pitchFamily="34" charset="0"/>
              </a:rPr>
              <a:t>E’ stato precisato che la fornitura di prodotti </a:t>
            </a:r>
            <a:r>
              <a:rPr lang="it-IT" altLang="it-IT" sz="2600" b="1" dirty="0" smtClean="0">
                <a:solidFill>
                  <a:srgbClr val="002060"/>
                </a:solidFill>
                <a:latin typeface="Garamond" panose="02020404030301010803" pitchFamily="18" charset="0"/>
                <a:cs typeface="Arial" panose="020B0604020202020204" pitchFamily="34" charset="0"/>
              </a:rPr>
              <a:t>petroliferi, </a:t>
            </a:r>
            <a:r>
              <a:rPr lang="it-IT" altLang="it-IT" sz="2600" b="1" dirty="0">
                <a:solidFill>
                  <a:srgbClr val="002060"/>
                </a:solidFill>
                <a:latin typeface="Garamond" panose="02020404030301010803" pitchFamily="18" charset="0"/>
                <a:cs typeface="Arial" panose="020B0604020202020204" pitchFamily="34" charset="0"/>
              </a:rPr>
              <a:t>non è soggetta ad </a:t>
            </a:r>
            <a:r>
              <a:rPr lang="it-IT" altLang="it-IT" sz="2600" b="1" dirty="0" smtClean="0">
                <a:solidFill>
                  <a:srgbClr val="002060"/>
                </a:solidFill>
                <a:latin typeface="Garamond" panose="02020404030301010803" pitchFamily="18" charset="0"/>
                <a:cs typeface="Arial" panose="020B0604020202020204" pitchFamily="34" charset="0"/>
              </a:rPr>
              <a:t>accisa, </a:t>
            </a:r>
            <a:r>
              <a:rPr lang="it-IT" altLang="it-IT" sz="2600" b="1" dirty="0">
                <a:solidFill>
                  <a:srgbClr val="002060"/>
                </a:solidFill>
                <a:latin typeface="Garamond" panose="02020404030301010803" pitchFamily="18" charset="0"/>
                <a:cs typeface="Arial" panose="020B0604020202020204" pitchFamily="34" charset="0"/>
              </a:rPr>
              <a:t>nel caso di unità da diporto, oggetto di contratto di noleggio, mentre tale imposta si applica nel caso di unità da diporto, oggetto di contratto di </a:t>
            </a:r>
            <a:r>
              <a:rPr lang="it-IT" altLang="it-IT" sz="2600" b="1" dirty="0" smtClean="0">
                <a:solidFill>
                  <a:srgbClr val="002060"/>
                </a:solidFill>
                <a:latin typeface="Garamond" panose="02020404030301010803" pitchFamily="18" charset="0"/>
                <a:cs typeface="Arial" panose="020B0604020202020204" pitchFamily="34" charset="0"/>
              </a:rPr>
              <a:t>locazione. </a:t>
            </a:r>
          </a:p>
          <a:p>
            <a:pPr algn="just" defTabSz="449263">
              <a:buClr>
                <a:srgbClr val="000000"/>
              </a:buClr>
              <a:buSzPct val="100000"/>
              <a:buFont typeface="Times New Roman" pitchFamily="18" charset="0"/>
              <a:buNone/>
              <a:defRPr/>
            </a:pPr>
            <a:r>
              <a:rPr lang="it-IT" altLang="it-IT" sz="2600" b="1" dirty="0" smtClean="0">
                <a:solidFill>
                  <a:srgbClr val="002060"/>
                </a:solidFill>
                <a:latin typeface="Garamond" panose="02020404030301010803" pitchFamily="18" charset="0"/>
                <a:cs typeface="Arial" panose="020B0604020202020204" pitchFamily="34" charset="0"/>
              </a:rPr>
              <a:t>(</a:t>
            </a:r>
            <a:r>
              <a:rPr lang="it-IT" altLang="it-IT" sz="2600" b="1" u="sng" dirty="0">
                <a:solidFill>
                  <a:srgbClr val="002060"/>
                </a:solidFill>
                <a:latin typeface="Garamond" panose="02020404030301010803" pitchFamily="18" charset="0"/>
                <a:cs typeface="Arial" panose="020B0604020202020204" pitchFamily="34" charset="0"/>
              </a:rPr>
              <a:t>Agenzia delle Dogane - nota prot. n. 7206/00 dell’8 febbraio 2001</a:t>
            </a:r>
            <a:r>
              <a:rPr lang="it-IT" altLang="it-IT" sz="2600" b="1" dirty="0" smtClean="0">
                <a:solidFill>
                  <a:srgbClr val="002060"/>
                </a:solidFill>
                <a:latin typeface="Garamond" panose="02020404030301010803" pitchFamily="18" charset="0"/>
                <a:cs typeface="Arial" panose="020B0604020202020204" pitchFamily="34" charset="0"/>
              </a:rPr>
              <a:t>)</a:t>
            </a:r>
            <a:endParaRPr lang="it-IT" altLang="it-IT" sz="26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59434DF8-6F0B-4208-8CDC-AE9126472628}"/>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58AE8E5-BD8D-4D44-91CC-F143B09F2759}"/>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765168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DDF92373-A8CE-4E42-AE21-F3ABEDEEBFCC}"/>
              </a:ext>
            </a:extLst>
          </p:cNvPr>
          <p:cNvSpPr txBox="1">
            <a:spLocks noChangeArrowheads="1"/>
          </p:cNvSpPr>
          <p:nvPr/>
        </p:nvSpPr>
        <p:spPr bwMode="auto">
          <a:xfrm>
            <a:off x="1892595" y="747159"/>
            <a:ext cx="8293395" cy="4862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a:spcBef>
                <a:spcPct val="0"/>
              </a:spcBef>
              <a:buClrTx/>
              <a:buSzTx/>
              <a:buFontTx/>
              <a:buNone/>
            </a:pPr>
            <a:r>
              <a:rPr lang="it-IT" altLang="it-IT" sz="2800" b="1" dirty="0">
                <a:solidFill>
                  <a:srgbClr val="002060"/>
                </a:solidFill>
                <a:latin typeface="Garamond" panose="02020404030301010803" pitchFamily="18" charset="0"/>
                <a:ea typeface="Calibri" panose="020F0502020204030204" pitchFamily="34" charset="0"/>
                <a:cs typeface="Arial" panose="020B0604020202020204" pitchFamily="34" charset="0"/>
              </a:rPr>
              <a:t>PARTICOLARITA’</a:t>
            </a:r>
          </a:p>
          <a:p>
            <a:pPr algn="ctr">
              <a:spcBef>
                <a:spcPct val="0"/>
              </a:spcBef>
              <a:buClrTx/>
              <a:buSzTx/>
              <a:buFontTx/>
              <a:buNone/>
            </a:pPr>
            <a:endParaRPr lang="it-IT" altLang="it-IT" sz="2200" b="1"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algn="just">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 differenza di quello che accade con le normali  esportazioni di merci, dove la spedizione all'estero prevede un effettivo attraversamento della frontiera doganale, la fornitura delle provviste e delle dotazioni di bordo è invece caratterizzata dalla consegna del bene all’interno del territorio/acque territoriali.</a:t>
            </a:r>
          </a:p>
          <a:p>
            <a:pPr algn="just">
              <a:spcBef>
                <a:spcPct val="0"/>
              </a:spcBef>
              <a:buClrTx/>
              <a:buSzTx/>
              <a:buFontTx/>
              <a:buNone/>
            </a:pP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La consegna  delle provviste/dotazione di bordo viene infatti effettuata a bordo di una unità aeroportuale o portuale che si approvvigiona in un porto/aeroporto italiano/</a:t>
            </a:r>
            <a:r>
              <a:rPr lang="it-IT" altLang="it-IT" sz="2600" b="1" dirty="0" err="1">
                <a:solidFill>
                  <a:srgbClr val="002060"/>
                </a:solidFill>
                <a:latin typeface="Garamond" panose="02020404030301010803" pitchFamily="18" charset="0"/>
                <a:ea typeface="Calibri" panose="020F0502020204030204" pitchFamily="34" charset="0"/>
                <a:cs typeface="Arial" panose="020B0604020202020204" pitchFamily="34" charset="0"/>
              </a:rPr>
              <a:t>unionale</a:t>
            </a:r>
            <a:r>
              <a:rPr lang="it-IT" altLang="it-IT" sz="2600" b="1" dirty="0">
                <a:solidFill>
                  <a:srgbClr val="002060"/>
                </a:solidFill>
                <a:latin typeface="Garamond" panose="02020404030301010803" pitchFamily="18" charset="0"/>
                <a:ea typeface="Calibri" panose="020F0502020204030204" pitchFamily="34" charset="0"/>
                <a:cs typeface="Arial" panose="020B0604020202020204" pitchFamily="34" charset="0"/>
              </a:rPr>
              <a:t>.</a:t>
            </a:r>
          </a:p>
        </p:txBody>
      </p:sp>
      <p:sp>
        <p:nvSpPr>
          <p:cNvPr id="3" name="Segnaposto data 2">
            <a:extLst>
              <a:ext uri="{FF2B5EF4-FFF2-40B4-BE49-F238E27FC236}">
                <a16:creationId xmlns:a16="http://schemas.microsoft.com/office/drawing/2014/main" xmlns="" id="{8A527CCD-727C-46F1-A22E-0B3D855D6EAF}"/>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3722B4C3-CCEF-4914-9731-2D0F8BC7023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01916905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08B0FBBB-12B1-4A24-B715-AA10D419457A}"/>
              </a:ext>
            </a:extLst>
          </p:cNvPr>
          <p:cNvSpPr/>
          <p:nvPr/>
        </p:nvSpPr>
        <p:spPr>
          <a:xfrm>
            <a:off x="1020726" y="154262"/>
            <a:ext cx="10015870" cy="5539978"/>
          </a:xfrm>
          <a:prstGeom prst="rect">
            <a:avLst/>
          </a:prstGeom>
        </p:spPr>
        <p:txBody>
          <a:bodyPr wrap="square">
            <a:spAutoFit/>
          </a:bodyPr>
          <a:lstStyle/>
          <a:p>
            <a:pPr algn="ctr" defTabSz="449263">
              <a:buFont typeface="Times New Roman" pitchFamily="18" charset="0"/>
              <a:buNone/>
              <a:defRPr/>
            </a:pPr>
            <a:endParaRPr lang="it-IT" altLang="it-IT" sz="2400" b="1" dirty="0" smtClean="0">
              <a:solidFill>
                <a:srgbClr val="002060"/>
              </a:solidFill>
              <a:latin typeface="Garamond" panose="02020404030301010803" pitchFamily="18" charset="0"/>
              <a:cs typeface="Arial" panose="020B0604020202020204" pitchFamily="34" charset="0"/>
            </a:endParaRPr>
          </a:p>
          <a:p>
            <a:pPr algn="ctr" defTabSz="449263">
              <a:buFont typeface="Times New Roman" pitchFamily="18" charset="0"/>
              <a:buNone/>
              <a:defRPr/>
            </a:pPr>
            <a:r>
              <a:rPr lang="it-IT" altLang="it-IT" sz="2400" b="1" dirty="0" smtClean="0">
                <a:solidFill>
                  <a:srgbClr val="002060"/>
                </a:solidFill>
                <a:latin typeface="Garamond" panose="02020404030301010803" pitchFamily="18" charset="0"/>
                <a:cs typeface="Arial" panose="020B0604020202020204" pitchFamily="34" charset="0"/>
              </a:rPr>
              <a:t>IL </a:t>
            </a:r>
            <a:r>
              <a:rPr lang="it-IT" altLang="it-IT" sz="2400" b="1" dirty="0">
                <a:solidFill>
                  <a:srgbClr val="002060"/>
                </a:solidFill>
                <a:latin typeface="Garamond" panose="02020404030301010803" pitchFamily="18" charset="0"/>
                <a:cs typeface="Arial" panose="020B0604020202020204" pitchFamily="34" charset="0"/>
              </a:rPr>
              <a:t>DIPORTO NELLA NORMATIVA ACCISE</a:t>
            </a:r>
          </a:p>
          <a:p>
            <a:pPr algn="ctr" defTabSz="449263">
              <a:buFont typeface="Times New Roman" pitchFamily="18" charset="0"/>
              <a:buNone/>
              <a:defRPr/>
            </a:pPr>
            <a:r>
              <a:rPr lang="it-IT" altLang="it-IT" sz="2400" b="1" dirty="0">
                <a:solidFill>
                  <a:srgbClr val="002060"/>
                </a:solidFill>
                <a:latin typeface="Garamond" panose="02020404030301010803" pitchFamily="18" charset="0"/>
                <a:cs typeface="Arial" panose="020B0604020202020204" pitchFamily="34" charset="0"/>
              </a:rPr>
              <a:t>UTILIZZO DI PIACERE  - UTILIZZO COMMERCIALE </a:t>
            </a:r>
          </a:p>
          <a:p>
            <a:pPr algn="ctr" defTabSz="449263">
              <a:buFont typeface="Times New Roman" pitchFamily="18" charset="0"/>
              <a:buNone/>
              <a:defRPr/>
            </a:pPr>
            <a:r>
              <a:rPr lang="it-IT" altLang="it-IT" sz="2400" b="1" dirty="0">
                <a:solidFill>
                  <a:srgbClr val="002060"/>
                </a:solidFill>
                <a:latin typeface="Garamond" panose="02020404030301010803" pitchFamily="18" charset="0"/>
                <a:cs typeface="Arial" panose="020B0604020202020204" pitchFamily="34" charset="0"/>
              </a:rPr>
              <a:t>(NOLEGGIO O LOCAZIONE)</a:t>
            </a:r>
          </a:p>
          <a:p>
            <a:pPr algn="ctr" defTabSz="449263">
              <a:buFont typeface="Times New Roman" pitchFamily="18" charset="0"/>
              <a:buNone/>
              <a:defRPr/>
            </a:pPr>
            <a:r>
              <a:rPr lang="it-IT" altLang="it-IT" sz="2400" b="1" u="sng" dirty="0">
                <a:solidFill>
                  <a:srgbClr val="002060"/>
                </a:solidFill>
                <a:latin typeface="Garamond" panose="02020404030301010803" pitchFamily="18" charset="0"/>
                <a:cs typeface="Arial" panose="020B0604020202020204" pitchFamily="34" charset="0"/>
              </a:rPr>
              <a:t>DIFFERENZA</a:t>
            </a:r>
          </a:p>
          <a:p>
            <a:pPr algn="ctr" defTabSz="449263">
              <a:buFont typeface="Times New Roman" pitchFamily="18" charset="0"/>
              <a:buNone/>
              <a:defRPr/>
            </a:pPr>
            <a:endParaRPr lang="it-IT" altLang="it-IT" b="1" u="sng" dirty="0">
              <a:solidFill>
                <a:srgbClr val="002060"/>
              </a:solidFill>
              <a:latin typeface="Garamond" panose="02020404030301010803" pitchFamily="18" charset="0"/>
              <a:cs typeface="Arial" panose="020B0604020202020204" pitchFamily="34" charset="0"/>
            </a:endParaRPr>
          </a:p>
          <a:p>
            <a:pPr algn="just" defTabSz="449263">
              <a:buFont typeface="Times New Roman" pitchFamily="18" charset="0"/>
              <a:buNone/>
              <a:tabLst/>
              <a:defRPr/>
            </a:pPr>
            <a:r>
              <a:rPr lang="it-IT" altLang="it-IT" sz="2400" b="1" dirty="0">
                <a:solidFill>
                  <a:srgbClr val="002060"/>
                </a:solidFill>
                <a:latin typeface="Garamond" panose="02020404030301010803" pitchFamily="18" charset="0"/>
                <a:cs typeface="Arial" panose="020B0604020202020204" pitchFamily="34" charset="0"/>
              </a:rPr>
              <a:t>La ragione per la quale l’agevolazione fiscale in questione non può trovare applicazione nell’ipotesi di </a:t>
            </a:r>
            <a:r>
              <a:rPr lang="it-IT" altLang="it-IT" sz="2400" b="1" u="sng" dirty="0">
                <a:solidFill>
                  <a:srgbClr val="002060"/>
                </a:solidFill>
                <a:latin typeface="Garamond" panose="02020404030301010803" pitchFamily="18" charset="0"/>
                <a:cs typeface="Arial" panose="020B0604020202020204" pitchFamily="34" charset="0"/>
              </a:rPr>
              <a:t>locazione</a:t>
            </a:r>
            <a:r>
              <a:rPr lang="it-IT" altLang="it-IT" sz="2400" b="1" dirty="0">
                <a:solidFill>
                  <a:srgbClr val="002060"/>
                </a:solidFill>
                <a:latin typeface="Garamond" panose="02020404030301010803" pitchFamily="18" charset="0"/>
                <a:cs typeface="Arial" panose="020B0604020202020204" pitchFamily="34" charset="0"/>
              </a:rPr>
              <a:t> di unità da diporto dipende dal fatto che con tale contratto si verifica un trasferimento della disponibilità del bene dal locatore al conduttore, con assunzione in capo al conduttore, vale a dire al semplice diportista privato, di ogni onere e rischio connesso alla navigazione nonché di ogni aspetto organizzativo concernente l’armamento e la gestione del mezzo. Il locatore, pertanto, pur conseguendo un vantaggio economico sotto forma di corrispettivo, rimane del tutto estraneo all’impiego dell’unità nella navigazione</a:t>
            </a:r>
            <a:r>
              <a:rPr lang="it-IT" altLang="it-IT" sz="2400" b="1" dirty="0" smtClean="0">
                <a:solidFill>
                  <a:srgbClr val="002060"/>
                </a:solidFill>
                <a:latin typeface="Garamond" panose="02020404030301010803" pitchFamily="18" charset="0"/>
                <a:cs typeface="Arial" panose="020B0604020202020204" pitchFamily="34" charset="0"/>
              </a:rPr>
              <a:t>.</a:t>
            </a:r>
            <a:endParaRPr lang="it-IT" altLang="it-IT" sz="2400" b="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F84C25F7-F3E5-433A-9E23-2D845CD4114B}"/>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02A79EBD-9051-4FB2-BFAB-52C0B108B2A6}"/>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2060541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08B0FBBB-12B1-4A24-B715-AA10D419457A}"/>
              </a:ext>
            </a:extLst>
          </p:cNvPr>
          <p:cNvSpPr/>
          <p:nvPr/>
        </p:nvSpPr>
        <p:spPr>
          <a:xfrm>
            <a:off x="1020726" y="154262"/>
            <a:ext cx="10015870" cy="4770537"/>
          </a:xfrm>
          <a:prstGeom prst="rect">
            <a:avLst/>
          </a:prstGeom>
        </p:spPr>
        <p:txBody>
          <a:bodyPr wrap="square">
            <a:spAutoFit/>
          </a:bodyPr>
          <a:lstStyle/>
          <a:p>
            <a:pPr algn="ctr" defTabSz="449263">
              <a:buFont typeface="Times New Roman" pitchFamily="18" charset="0"/>
              <a:buNone/>
              <a:defRPr/>
            </a:pPr>
            <a:endParaRPr lang="it-IT" altLang="it-IT" sz="2400" b="1" dirty="0" smtClean="0">
              <a:solidFill>
                <a:srgbClr val="002060"/>
              </a:solidFill>
              <a:latin typeface="Garamond" panose="02020404030301010803" pitchFamily="18" charset="0"/>
              <a:cs typeface="Arial" panose="020B0604020202020204" pitchFamily="34" charset="0"/>
            </a:endParaRPr>
          </a:p>
          <a:p>
            <a:pPr algn="ctr" defTabSz="449263">
              <a:buFont typeface="Times New Roman" pitchFamily="18" charset="0"/>
              <a:buNone/>
              <a:defRPr/>
            </a:pPr>
            <a:endParaRPr lang="it-IT" altLang="it-IT" sz="2400" b="1" dirty="0">
              <a:solidFill>
                <a:srgbClr val="002060"/>
              </a:solidFill>
              <a:latin typeface="Garamond" panose="02020404030301010803" pitchFamily="18" charset="0"/>
              <a:cs typeface="Arial" panose="020B0604020202020204" pitchFamily="34" charset="0"/>
            </a:endParaRPr>
          </a:p>
          <a:p>
            <a:pPr algn="ctr" defTabSz="449263">
              <a:buFont typeface="Times New Roman" pitchFamily="18" charset="0"/>
              <a:buNone/>
              <a:defRPr/>
            </a:pPr>
            <a:r>
              <a:rPr lang="it-IT" altLang="it-IT" sz="2400" b="1" dirty="0" smtClean="0">
                <a:solidFill>
                  <a:srgbClr val="002060"/>
                </a:solidFill>
                <a:latin typeface="Garamond" panose="02020404030301010803" pitchFamily="18" charset="0"/>
                <a:cs typeface="Arial" panose="020B0604020202020204" pitchFamily="34" charset="0"/>
              </a:rPr>
              <a:t>IL </a:t>
            </a:r>
            <a:r>
              <a:rPr lang="it-IT" altLang="it-IT" sz="2400" b="1" dirty="0">
                <a:solidFill>
                  <a:srgbClr val="002060"/>
                </a:solidFill>
                <a:latin typeface="Garamond" panose="02020404030301010803" pitchFamily="18" charset="0"/>
                <a:cs typeface="Arial" panose="020B0604020202020204" pitchFamily="34" charset="0"/>
              </a:rPr>
              <a:t>DIPORTO NELLA NORMATIVA ACCISE</a:t>
            </a:r>
          </a:p>
          <a:p>
            <a:pPr algn="ctr" defTabSz="449263">
              <a:buFont typeface="Times New Roman" pitchFamily="18" charset="0"/>
              <a:buNone/>
              <a:defRPr/>
            </a:pPr>
            <a:r>
              <a:rPr lang="it-IT" altLang="it-IT" sz="2400" b="1" dirty="0">
                <a:solidFill>
                  <a:srgbClr val="002060"/>
                </a:solidFill>
                <a:latin typeface="Garamond" panose="02020404030301010803" pitchFamily="18" charset="0"/>
                <a:cs typeface="Arial" panose="020B0604020202020204" pitchFamily="34" charset="0"/>
              </a:rPr>
              <a:t>UTILIZZO DI PIACERE  - UTILIZZO COMMERCIALE </a:t>
            </a:r>
          </a:p>
          <a:p>
            <a:pPr algn="ctr" defTabSz="449263">
              <a:buFont typeface="Times New Roman" pitchFamily="18" charset="0"/>
              <a:buNone/>
              <a:defRPr/>
            </a:pPr>
            <a:r>
              <a:rPr lang="it-IT" altLang="it-IT" sz="2400" b="1" dirty="0">
                <a:solidFill>
                  <a:srgbClr val="002060"/>
                </a:solidFill>
                <a:latin typeface="Garamond" panose="02020404030301010803" pitchFamily="18" charset="0"/>
                <a:cs typeface="Arial" panose="020B0604020202020204" pitchFamily="34" charset="0"/>
              </a:rPr>
              <a:t>(NOLEGGIO O LOCAZIONE)</a:t>
            </a:r>
          </a:p>
          <a:p>
            <a:pPr algn="ctr" defTabSz="449263">
              <a:buFont typeface="Times New Roman" pitchFamily="18" charset="0"/>
              <a:buNone/>
              <a:defRPr/>
            </a:pPr>
            <a:r>
              <a:rPr lang="it-IT" altLang="it-IT" sz="2400" b="1" u="sng" dirty="0">
                <a:solidFill>
                  <a:srgbClr val="002060"/>
                </a:solidFill>
                <a:latin typeface="Garamond" panose="02020404030301010803" pitchFamily="18" charset="0"/>
                <a:cs typeface="Arial" panose="020B0604020202020204" pitchFamily="34" charset="0"/>
              </a:rPr>
              <a:t>DIFFERENZA</a:t>
            </a:r>
          </a:p>
          <a:p>
            <a:pPr algn="ctr" defTabSz="449263">
              <a:buFont typeface="Times New Roman" pitchFamily="18" charset="0"/>
              <a:buNone/>
              <a:defRPr/>
            </a:pPr>
            <a:endParaRPr lang="it-IT" altLang="it-IT" b="1" u="sng" dirty="0">
              <a:solidFill>
                <a:srgbClr val="002060"/>
              </a:solidFill>
              <a:latin typeface="Garamond" panose="02020404030301010803" pitchFamily="18" charset="0"/>
              <a:cs typeface="Arial" panose="020B0604020202020204" pitchFamily="34" charset="0"/>
            </a:endParaRPr>
          </a:p>
          <a:p>
            <a:pPr algn="just" defTabSz="449263">
              <a:buFont typeface="Times New Roman" pitchFamily="18" charset="0"/>
              <a:buNone/>
              <a:tabLst/>
              <a:defRPr/>
            </a:pPr>
            <a:endParaRPr lang="it-IT" altLang="it-IT" sz="2200" b="1" dirty="0" smtClean="0">
              <a:solidFill>
                <a:srgbClr val="002060"/>
              </a:solidFill>
              <a:latin typeface="Garamond" panose="02020404030301010803" pitchFamily="18" charset="0"/>
              <a:cs typeface="Arial" panose="020B0604020202020204" pitchFamily="34" charset="0"/>
            </a:endParaRPr>
          </a:p>
          <a:p>
            <a:pPr algn="just" defTabSz="449263">
              <a:buFont typeface="Times New Roman" pitchFamily="18" charset="0"/>
              <a:buNone/>
              <a:tabLst/>
              <a:defRPr/>
            </a:pPr>
            <a:r>
              <a:rPr lang="it-IT" altLang="it-IT" sz="2400" b="1" dirty="0" smtClean="0">
                <a:solidFill>
                  <a:srgbClr val="002060"/>
                </a:solidFill>
                <a:latin typeface="Garamond" panose="02020404030301010803" pitchFamily="18" charset="0"/>
                <a:cs typeface="Arial" panose="020B0604020202020204" pitchFamily="34" charset="0"/>
              </a:rPr>
              <a:t>Viceversa</a:t>
            </a:r>
            <a:r>
              <a:rPr lang="it-IT" altLang="it-IT" sz="2400" b="1" dirty="0">
                <a:solidFill>
                  <a:srgbClr val="002060"/>
                </a:solidFill>
                <a:latin typeface="Garamond" panose="02020404030301010803" pitchFamily="18" charset="0"/>
                <a:cs typeface="Arial" panose="020B0604020202020204" pitchFamily="34" charset="0"/>
              </a:rPr>
              <a:t>, nel caso del contratto di </a:t>
            </a:r>
            <a:r>
              <a:rPr lang="it-IT" altLang="it-IT" sz="2400" b="1" u="sng" dirty="0">
                <a:solidFill>
                  <a:srgbClr val="002060"/>
                </a:solidFill>
                <a:latin typeface="Garamond" panose="02020404030301010803" pitchFamily="18" charset="0"/>
                <a:cs typeface="Arial" panose="020B0604020202020204" pitchFamily="34" charset="0"/>
              </a:rPr>
              <a:t>noleggio</a:t>
            </a:r>
            <a:r>
              <a:rPr lang="it-IT" altLang="it-IT" sz="2400" b="1" dirty="0">
                <a:solidFill>
                  <a:srgbClr val="002060"/>
                </a:solidFill>
                <a:latin typeface="Garamond" panose="02020404030301010803" pitchFamily="18" charset="0"/>
                <a:cs typeface="Arial" panose="020B0604020202020204" pitchFamily="34" charset="0"/>
              </a:rPr>
              <a:t>, la disponibilità dell’unità da diporto non viene trasferita al noleggiatore, vale a dire al semplice diportista privato in quanto il noleggiante mantiene ogni onere e rischio connesso alla navigazione ed ogni aspetto organizzativo concernente l’armamento e la gestione del mezzo.</a:t>
            </a:r>
          </a:p>
        </p:txBody>
      </p:sp>
      <p:sp>
        <p:nvSpPr>
          <p:cNvPr id="3" name="Segnaposto data 2">
            <a:extLst>
              <a:ext uri="{FF2B5EF4-FFF2-40B4-BE49-F238E27FC236}">
                <a16:creationId xmlns:a16="http://schemas.microsoft.com/office/drawing/2014/main" xmlns="" id="{F84C25F7-F3E5-433A-9E23-2D845CD4114B}"/>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02A79EBD-9051-4FB2-BFAB-52C0B108B2A6}"/>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8905713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B2EF7AEC-1B1F-4FCB-BAD2-D7038FEC06DB}"/>
              </a:ext>
            </a:extLst>
          </p:cNvPr>
          <p:cNvSpPr/>
          <p:nvPr/>
        </p:nvSpPr>
        <p:spPr>
          <a:xfrm>
            <a:off x="949842" y="614501"/>
            <a:ext cx="10292316" cy="5262979"/>
          </a:xfrm>
          <a:prstGeom prst="rect">
            <a:avLst/>
          </a:prstGeom>
        </p:spPr>
        <p:txBody>
          <a:bodyPr wrap="square">
            <a:spAutoFit/>
          </a:bodyPr>
          <a:lstStyle/>
          <a:p>
            <a:pPr algn="ctr" defTabSz="449263">
              <a:buClr>
                <a:srgbClr val="000000"/>
              </a:buClr>
              <a:buSzPct val="100000"/>
              <a:buFont typeface="Times New Roman" pitchFamily="18" charset="0"/>
              <a:buNone/>
              <a:tabLst/>
              <a:defRPr/>
            </a:pPr>
            <a:r>
              <a:rPr lang="it-IT" altLang="it-IT" sz="2800" b="1" dirty="0">
                <a:solidFill>
                  <a:srgbClr val="002060"/>
                </a:solidFill>
                <a:latin typeface="Garamond" panose="02020404030301010803" pitchFamily="18" charset="0"/>
                <a:cs typeface="Arial" panose="020B0604020202020204" pitchFamily="34" charset="0"/>
              </a:rPr>
              <a:t>IL DIPORTO NELLA NORMATIVA ACCISE</a:t>
            </a:r>
          </a:p>
          <a:p>
            <a:pPr algn="ctr" defTabSz="449263">
              <a:buClr>
                <a:srgbClr val="000000"/>
              </a:buClr>
              <a:buSzPct val="100000"/>
              <a:buFont typeface="Times New Roman" pitchFamily="18" charset="0"/>
              <a:buNone/>
              <a:tabLst/>
              <a:defRPr/>
            </a:pPr>
            <a:r>
              <a:rPr lang="it-IT" altLang="it-IT" sz="2800" b="1" dirty="0">
                <a:solidFill>
                  <a:srgbClr val="002060"/>
                </a:solidFill>
                <a:latin typeface="Garamond" panose="02020404030301010803" pitchFamily="18" charset="0"/>
                <a:cs typeface="Arial" panose="020B0604020202020204" pitchFamily="34" charset="0"/>
              </a:rPr>
              <a:t>UTILIZZO DI PIACERE  - UTILIZZO COMMERCIALE </a:t>
            </a:r>
          </a:p>
          <a:p>
            <a:pPr algn="ctr" defTabSz="449263">
              <a:buClr>
                <a:srgbClr val="000000"/>
              </a:buClr>
              <a:buSzPct val="100000"/>
              <a:buFont typeface="Times New Roman" pitchFamily="18" charset="0"/>
              <a:buNone/>
              <a:tabLst/>
              <a:defRPr/>
            </a:pPr>
            <a:r>
              <a:rPr lang="it-IT" altLang="it-IT" sz="2800" b="1" dirty="0">
                <a:solidFill>
                  <a:srgbClr val="002060"/>
                </a:solidFill>
                <a:latin typeface="Garamond" panose="02020404030301010803" pitchFamily="18" charset="0"/>
                <a:cs typeface="Arial" panose="020B0604020202020204" pitchFamily="34" charset="0"/>
              </a:rPr>
              <a:t>(NOLEGGIO O LOCAZIONE)</a:t>
            </a:r>
          </a:p>
          <a:p>
            <a:pPr algn="just" defTabSz="449263">
              <a:buClr>
                <a:srgbClr val="000000"/>
              </a:buClr>
              <a:buSzPct val="100000"/>
              <a:buFont typeface="Times New Roman" pitchFamily="18" charset="0"/>
              <a:buNone/>
              <a:tabLst/>
              <a:defRPr/>
            </a:pPr>
            <a:endParaRPr lang="it-IT" altLang="it-IT" b="1" dirty="0">
              <a:solidFill>
                <a:srgbClr val="002060"/>
              </a:solidFill>
              <a:latin typeface="Garamond" panose="02020404030301010803" pitchFamily="18" charset="0"/>
              <a:cs typeface="Arial" panose="020B0604020202020204" pitchFamily="34" charset="0"/>
            </a:endParaRPr>
          </a:p>
          <a:p>
            <a:pPr algn="just" defTabSz="449263">
              <a:buClr>
                <a:srgbClr val="000000"/>
              </a:buClr>
              <a:buSzPct val="100000"/>
              <a:buFont typeface="Times New Roman" pitchFamily="18" charset="0"/>
              <a:buNone/>
              <a:tabLst/>
              <a:defRPr/>
            </a:pPr>
            <a:r>
              <a:rPr lang="it-IT" altLang="it-IT" sz="2600" b="1" dirty="0">
                <a:solidFill>
                  <a:srgbClr val="002060"/>
                </a:solidFill>
                <a:latin typeface="Garamond" panose="02020404030301010803" pitchFamily="18" charset="0"/>
                <a:cs typeface="Arial" panose="020B0604020202020204" pitchFamily="34" charset="0"/>
              </a:rPr>
              <a:t>Poiché le accise devono gravare sul privato consumatore tutti i carburanti impiegati dalle unità da diporto adibite ad attività di noleggio, siano esse nazionali, comunitarie o extracomunitarie hanno diritto all’esenzione da accisa sempre che siano osservate alcune formalità.</a:t>
            </a:r>
          </a:p>
          <a:p>
            <a:pPr algn="just" defTabSz="449263">
              <a:buClr>
                <a:srgbClr val="000000"/>
              </a:buClr>
              <a:buSzPct val="100000"/>
              <a:buFont typeface="Times New Roman" pitchFamily="18" charset="0"/>
              <a:buNone/>
              <a:tabLst/>
              <a:defRPr/>
            </a:pPr>
            <a:endParaRPr lang="it-IT" altLang="it-IT" sz="2600" b="1" dirty="0">
              <a:solidFill>
                <a:srgbClr val="002060"/>
              </a:solidFill>
              <a:latin typeface="Garamond" panose="02020404030301010803" pitchFamily="18" charset="0"/>
              <a:cs typeface="Arial" panose="020B0604020202020204" pitchFamily="34" charset="0"/>
            </a:endParaRPr>
          </a:p>
          <a:p>
            <a:pPr algn="just" defTabSz="449263">
              <a:buClr>
                <a:srgbClr val="000000"/>
              </a:buClr>
              <a:buSzPct val="100000"/>
              <a:buFont typeface="Times New Roman" pitchFamily="18" charset="0"/>
              <a:buNone/>
              <a:tabLst/>
              <a:defRPr/>
            </a:pPr>
            <a:r>
              <a:rPr lang="it-IT" altLang="it-IT" sz="2600" b="1" dirty="0">
                <a:solidFill>
                  <a:srgbClr val="002060"/>
                </a:solidFill>
                <a:latin typeface="Garamond" panose="02020404030301010803" pitchFamily="18" charset="0"/>
                <a:cs typeface="Arial" panose="020B0604020202020204" pitchFamily="34" charset="0"/>
              </a:rPr>
              <a:t>(Per le imbarcazioni extra UE, ai fini del godimento del beneficio dell’esenzione è necessaria la preventiva nazionalizzazione dell’imbarcazione). </a:t>
            </a:r>
            <a:endParaRPr lang="it-IT" altLang="it-IT" sz="2600" i="1" dirty="0">
              <a:solidFill>
                <a:srgbClr val="000000"/>
              </a:solidFill>
              <a:latin typeface="Garamond" panose="02020404030301010803" pitchFamily="18" charset="0"/>
            </a:endParaRPr>
          </a:p>
        </p:txBody>
      </p:sp>
      <p:sp>
        <p:nvSpPr>
          <p:cNvPr id="3" name="Segnaposto data 2">
            <a:extLst>
              <a:ext uri="{FF2B5EF4-FFF2-40B4-BE49-F238E27FC236}">
                <a16:creationId xmlns:a16="http://schemas.microsoft.com/office/drawing/2014/main" xmlns="" id="{78656394-BCC0-4C3D-81F4-3CC576C3078C}"/>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6C8D54B-A0EB-44C2-ACDD-7D95F4B7550F}"/>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4465574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D01FA8F1-30AE-4579-9761-BDA8D049A529}"/>
              </a:ext>
            </a:extLst>
          </p:cNvPr>
          <p:cNvSpPr/>
          <p:nvPr/>
        </p:nvSpPr>
        <p:spPr>
          <a:xfrm>
            <a:off x="1662223" y="582880"/>
            <a:ext cx="8867553" cy="4801314"/>
          </a:xfrm>
          <a:prstGeom prst="rect">
            <a:avLst/>
          </a:prstGeom>
        </p:spPr>
        <p:txBody>
          <a:bodyPr wrap="square">
            <a:spAutoFit/>
          </a:bodyPr>
          <a:lstStyle/>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800" b="1" dirty="0">
                <a:solidFill>
                  <a:srgbClr val="002060"/>
                </a:solidFill>
                <a:latin typeface="Garamond" panose="02020404030301010803" pitchFamily="18" charset="0"/>
                <a:cs typeface="Arial" panose="020B0604020202020204" pitchFamily="34" charset="0"/>
              </a:rPr>
              <a:t>D.M. N. 225/2015</a:t>
            </a:r>
          </a:p>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b="1" dirty="0">
              <a:solidFill>
                <a:srgbClr val="002060"/>
              </a:solidFill>
              <a:latin typeface="Garamond" panose="02020404030301010803" pitchFamily="18" charset="0"/>
              <a:cs typeface="Arial" panose="020B0604020202020204" pitchFamily="34" charset="0"/>
            </a:endParaRP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600" b="1" dirty="0">
                <a:solidFill>
                  <a:srgbClr val="002060"/>
                </a:solidFill>
                <a:latin typeface="Garamond" panose="02020404030301010803" pitchFamily="18" charset="0"/>
                <a:cs typeface="Arial" panose="020B0604020202020204" pitchFamily="34" charset="0"/>
              </a:rPr>
              <a:t>«Regolamento recante norme per disciplinare l’impiego dei prodotti energetici ed degli oli lubrificanti nelle imbarcazioni in navigazione nelle acque marine comunitarie e nelle acque interne»</a:t>
            </a: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2600" b="1" dirty="0">
              <a:solidFill>
                <a:srgbClr val="002060"/>
              </a:solidFill>
              <a:latin typeface="Garamond" panose="02020404030301010803" pitchFamily="18" charset="0"/>
              <a:cs typeface="Arial" panose="020B0604020202020204" pitchFamily="34" charset="0"/>
            </a:endParaRP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600" b="1" dirty="0" smtClean="0">
                <a:solidFill>
                  <a:srgbClr val="002060"/>
                </a:solidFill>
                <a:latin typeface="Garamond" panose="02020404030301010803" pitchFamily="18" charset="0"/>
                <a:cs typeface="Arial" panose="020B0604020202020204" pitchFamily="34" charset="0"/>
              </a:rPr>
              <a:t>Gli </a:t>
            </a:r>
            <a:r>
              <a:rPr lang="it-IT" altLang="it-IT" sz="2600" b="1" dirty="0">
                <a:solidFill>
                  <a:srgbClr val="002060"/>
                </a:solidFill>
                <a:latin typeface="Garamond" panose="02020404030301010803" pitchFamily="18" charset="0"/>
                <a:cs typeface="Arial" panose="020B0604020202020204" pitchFamily="34" charset="0"/>
              </a:rPr>
              <a:t>adempimenti previsti dall’art. 4, comma 2 del D.M. n. 577/1995 sono stati ripresi dall’art. 6 «Adempimenti amministrativi e contabili per i soggetti beneficiari» e dall’art. 7 «Compilazione del memorandum» del </a:t>
            </a:r>
            <a:r>
              <a:rPr lang="it-IT" altLang="it-IT" sz="2600" b="1" dirty="0" smtClean="0">
                <a:solidFill>
                  <a:srgbClr val="002060"/>
                </a:solidFill>
                <a:latin typeface="Garamond" panose="02020404030301010803" pitchFamily="18" charset="0"/>
                <a:cs typeface="Arial" panose="020B0604020202020204" pitchFamily="34" charset="0"/>
              </a:rPr>
              <a:t>D.M</a:t>
            </a:r>
            <a:r>
              <a:rPr lang="it-IT" altLang="it-IT" sz="2600" b="1" dirty="0">
                <a:solidFill>
                  <a:srgbClr val="002060"/>
                </a:solidFill>
                <a:latin typeface="Garamond" panose="02020404030301010803" pitchFamily="18" charset="0"/>
                <a:cs typeface="Arial" panose="020B0604020202020204" pitchFamily="34" charset="0"/>
              </a:rPr>
              <a:t>. n. 225 del 15 dicembre 2015</a:t>
            </a:r>
            <a:r>
              <a:rPr lang="it-IT" altLang="it-IT" b="1" dirty="0">
                <a:solidFill>
                  <a:srgbClr val="002060"/>
                </a:solidFill>
                <a:latin typeface="Garamond" panose="02020404030301010803" pitchFamily="18" charset="0"/>
                <a:cs typeface="Arial" panose="020B0604020202020204" pitchFamily="34" charset="0"/>
              </a:rPr>
              <a:t>.</a:t>
            </a:r>
            <a:endParaRPr lang="it-IT" altLang="it-IT" i="1" dirty="0">
              <a:solidFill>
                <a:srgbClr val="002060"/>
              </a:solidFill>
              <a:latin typeface="Garamond" panose="02020404030301010803" pitchFamily="18" charset="0"/>
              <a:cs typeface="Arial" panose="020B0604020202020204" pitchFamily="34" charset="0"/>
            </a:endParaRPr>
          </a:p>
        </p:txBody>
      </p:sp>
      <p:sp>
        <p:nvSpPr>
          <p:cNvPr id="3" name="Segnaposto data 2">
            <a:extLst>
              <a:ext uri="{FF2B5EF4-FFF2-40B4-BE49-F238E27FC236}">
                <a16:creationId xmlns:a16="http://schemas.microsoft.com/office/drawing/2014/main" xmlns="" id="{084719A8-58AE-4E07-90FC-06D582111B04}"/>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9FD20C9-FBDE-4C75-960E-59C06F8CCF61}"/>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46730918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D19A28B-73B8-4DE9-8A0C-A4879ACFE4B1}"/>
              </a:ext>
            </a:extLst>
          </p:cNvPr>
          <p:cNvSpPr/>
          <p:nvPr/>
        </p:nvSpPr>
        <p:spPr>
          <a:xfrm>
            <a:off x="1385776" y="508176"/>
            <a:ext cx="9420447" cy="4401205"/>
          </a:xfrm>
          <a:prstGeom prst="rect">
            <a:avLst/>
          </a:prstGeom>
        </p:spPr>
        <p:txBody>
          <a:bodyPr wrap="square">
            <a:spAutoFit/>
          </a:bodyPr>
          <a:lstStyle/>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800" b="1" dirty="0" smtClean="0">
                <a:solidFill>
                  <a:srgbClr val="002060"/>
                </a:solidFill>
                <a:latin typeface="Garamond" panose="02020404030301010803" pitchFamily="18" charset="0"/>
                <a:cs typeface="Arial" panose="020B0604020202020204" pitchFamily="34" charset="0"/>
              </a:rPr>
              <a:t>TIPOLOGIA DI RIFORNIMENTO</a:t>
            </a:r>
          </a:p>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b="1" dirty="0">
              <a:solidFill>
                <a:srgbClr val="002060"/>
              </a:solidFill>
              <a:latin typeface="Garamond" panose="02020404030301010803" pitchFamily="18" charset="0"/>
              <a:cs typeface="Arial" panose="020B0604020202020204" pitchFamily="34" charset="0"/>
            </a:endParaRPr>
          </a:p>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2600" b="1" dirty="0">
              <a:solidFill>
                <a:srgbClr val="002060"/>
              </a:solidFill>
              <a:latin typeface="Garamond" panose="02020404030301010803" pitchFamily="18" charset="0"/>
              <a:cs typeface="Arial" panose="020B0604020202020204" pitchFamily="34" charset="0"/>
            </a:endParaRPr>
          </a:p>
          <a:p>
            <a:pPr marL="514350" indent="-514350" algn="just">
              <a:spcBef>
                <a:spcPct val="0"/>
              </a:spcBef>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600" b="1" dirty="0" smtClean="0">
                <a:solidFill>
                  <a:srgbClr val="002060"/>
                </a:solidFill>
                <a:latin typeface="Garamond" panose="02020404030301010803" pitchFamily="18" charset="0"/>
                <a:cs typeface="Arial" panose="020B0604020202020204" pitchFamily="34" charset="0"/>
              </a:rPr>
              <a:t>Art.254 TULD : esenzione ( in corso di riesame);</a:t>
            </a:r>
          </a:p>
          <a:p>
            <a:pPr marL="514350" indent="-514350" algn="just">
              <a:spcBef>
                <a:spcPct val="0"/>
              </a:spcBef>
              <a:buAutoNum type="alphaLcPare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2600" b="1" dirty="0" smtClean="0">
              <a:solidFill>
                <a:srgbClr val="002060"/>
              </a:solidFill>
              <a:latin typeface="Garamond" panose="02020404030301010803" pitchFamily="18" charset="0"/>
              <a:cs typeface="Arial" panose="020B0604020202020204" pitchFamily="34" charset="0"/>
            </a:endParaRP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600" b="1" dirty="0" smtClean="0">
                <a:solidFill>
                  <a:srgbClr val="002060"/>
                </a:solidFill>
                <a:latin typeface="Garamond" panose="02020404030301010803" pitchFamily="18" charset="0"/>
                <a:cs typeface="Arial" panose="020B0604020202020204" pitchFamily="34" charset="0"/>
              </a:rPr>
              <a:t>b) D.M</a:t>
            </a:r>
            <a:r>
              <a:rPr lang="it-IT" altLang="it-IT" sz="2600" b="1" dirty="0">
                <a:solidFill>
                  <a:srgbClr val="002060"/>
                </a:solidFill>
                <a:latin typeface="Garamond" panose="02020404030301010803" pitchFamily="18" charset="0"/>
                <a:cs typeface="Arial" panose="020B0604020202020204" pitchFamily="34" charset="0"/>
              </a:rPr>
              <a:t>. n. 225/2015 : «Regolamento recante norme per disciplinare l’impiego dei prodotti energetici ed degli oli lubrificanti nelle imbarcazioni in navigazione nelle acque marine comunitarie e nelle acque interne</a:t>
            </a:r>
            <a:r>
              <a:rPr lang="it-IT" altLang="it-IT" sz="2600" b="1" dirty="0" smtClean="0">
                <a:solidFill>
                  <a:srgbClr val="002060"/>
                </a:solidFill>
                <a:latin typeface="Garamond" panose="02020404030301010803" pitchFamily="18" charset="0"/>
                <a:cs typeface="Arial" panose="020B0604020202020204" pitchFamily="34" charset="0"/>
              </a:rPr>
              <a:t>» :  esenzione;</a:t>
            </a: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2600" b="1" dirty="0">
              <a:solidFill>
                <a:srgbClr val="002060"/>
              </a:solidFill>
              <a:latin typeface="Garamond" panose="02020404030301010803" pitchFamily="18" charset="0"/>
              <a:cs typeface="Arial" panose="020B0604020202020204" pitchFamily="34" charset="0"/>
            </a:endParaRP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600" b="1" dirty="0">
                <a:solidFill>
                  <a:srgbClr val="002060"/>
                </a:solidFill>
                <a:latin typeface="Garamond" panose="02020404030301010803" pitchFamily="18" charset="0"/>
                <a:cs typeface="Arial" panose="020B0604020202020204" pitchFamily="34" charset="0"/>
              </a:rPr>
              <a:t>c</a:t>
            </a:r>
            <a:r>
              <a:rPr lang="it-IT" altLang="it-IT" sz="2600" b="1" dirty="0" smtClean="0">
                <a:solidFill>
                  <a:srgbClr val="002060"/>
                </a:solidFill>
                <a:latin typeface="Garamond" panose="02020404030301010803" pitchFamily="18" charset="0"/>
                <a:cs typeface="Arial" panose="020B0604020202020204" pitchFamily="34" charset="0"/>
              </a:rPr>
              <a:t>) Assoggettamento </a:t>
            </a:r>
            <a:r>
              <a:rPr lang="it-IT" altLang="it-IT" sz="2600" b="1" dirty="0">
                <a:solidFill>
                  <a:srgbClr val="002060"/>
                </a:solidFill>
                <a:latin typeface="Garamond" panose="02020404030301010803" pitchFamily="18" charset="0"/>
                <a:cs typeface="Arial" panose="020B0604020202020204" pitchFamily="34" charset="0"/>
              </a:rPr>
              <a:t>ad aliquota accisa.</a:t>
            </a:r>
          </a:p>
        </p:txBody>
      </p:sp>
      <p:sp>
        <p:nvSpPr>
          <p:cNvPr id="3" name="Segnaposto data 2">
            <a:extLst>
              <a:ext uri="{FF2B5EF4-FFF2-40B4-BE49-F238E27FC236}">
                <a16:creationId xmlns:a16="http://schemas.microsoft.com/office/drawing/2014/main" xmlns="" id="{7211F0C8-CA05-4000-8A38-BD940DC02C1F}"/>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EF872991-A8FF-4F59-9790-6BC74B4B935F}"/>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9859314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49B7842B-C32B-47E3-83E9-5C2FE7AF8A9D}"/>
              </a:ext>
            </a:extLst>
          </p:cNvPr>
          <p:cNvSpPr/>
          <p:nvPr/>
        </p:nvSpPr>
        <p:spPr>
          <a:xfrm>
            <a:off x="850605" y="348411"/>
            <a:ext cx="10079665" cy="2616101"/>
          </a:xfrm>
          <a:prstGeom prst="rect">
            <a:avLst/>
          </a:prstGeom>
        </p:spPr>
        <p:txBody>
          <a:bodyPr wrap="square">
            <a:spAutoFit/>
          </a:bodyPr>
          <a:lstStyle/>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1400" b="1" dirty="0">
                <a:latin typeface="Garamond" panose="02020404030301010803" pitchFamily="18" charset="0"/>
                <a:cs typeface="Arial" pitchFamily="34" charset="0"/>
              </a:rPr>
              <a:t> </a:t>
            </a:r>
            <a:r>
              <a:rPr lang="it-IT" altLang="it-IT" sz="2800" b="1" dirty="0">
                <a:solidFill>
                  <a:srgbClr val="002060"/>
                </a:solidFill>
                <a:latin typeface="Garamond" panose="02020404030301010803" pitchFamily="18" charset="0"/>
                <a:cs typeface="Arial" pitchFamily="34" charset="0"/>
              </a:rPr>
              <a:t>A) TIPOLOGIA DI RIFORNIMENTO</a:t>
            </a:r>
          </a:p>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800" b="1" dirty="0">
                <a:solidFill>
                  <a:srgbClr val="002060"/>
                </a:solidFill>
                <a:latin typeface="Garamond" panose="02020404030301010803" pitchFamily="18" charset="0"/>
                <a:cs typeface="Arial" pitchFamily="34" charset="0"/>
              </a:rPr>
              <a:t>(Art. 254 TULD - Esenzione</a:t>
            </a:r>
            <a:r>
              <a:rPr lang="it-IT" altLang="it-IT" sz="2800" b="1" dirty="0" smtClean="0">
                <a:solidFill>
                  <a:srgbClr val="002060"/>
                </a:solidFill>
                <a:latin typeface="Garamond" panose="02020404030301010803" pitchFamily="18" charset="0"/>
                <a:cs typeface="Arial" pitchFamily="34" charset="0"/>
              </a:rPr>
              <a:t>)</a:t>
            </a:r>
          </a:p>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2800" b="1" dirty="0">
              <a:solidFill>
                <a:srgbClr val="002060"/>
              </a:solidFill>
              <a:latin typeface="Garamond" panose="02020404030301010803" pitchFamily="18" charset="0"/>
              <a:cs typeface="Arial" pitchFamily="34" charset="0"/>
            </a:endParaRPr>
          </a:p>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2800" b="1" dirty="0" smtClean="0">
              <a:solidFill>
                <a:srgbClr val="002060"/>
              </a:solidFill>
              <a:latin typeface="Garamond" panose="02020404030301010803" pitchFamily="18" charset="0"/>
              <a:cs typeface="Arial" pitchFamily="34" charset="0"/>
            </a:endParaRPr>
          </a:p>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800" b="1" dirty="0" smtClean="0">
                <a:solidFill>
                  <a:srgbClr val="002060"/>
                </a:solidFill>
                <a:latin typeface="Garamond" panose="02020404030301010803" pitchFamily="18" charset="0"/>
                <a:cs typeface="Arial" pitchFamily="34" charset="0"/>
              </a:rPr>
              <a:t>In corso di riesame</a:t>
            </a:r>
            <a:endParaRPr lang="it-IT" altLang="it-IT" sz="2800" b="1" dirty="0">
              <a:solidFill>
                <a:srgbClr val="002060"/>
              </a:solidFill>
              <a:latin typeface="Garamond" panose="02020404030301010803" pitchFamily="18" charset="0"/>
              <a:cs typeface="Arial" pitchFamily="34" charset="0"/>
            </a:endParaRP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sz="2400" b="1" dirty="0">
              <a:solidFill>
                <a:srgbClr val="002060"/>
              </a:solidFill>
              <a:latin typeface="Garamond" panose="02020404030301010803" pitchFamily="18" charset="0"/>
              <a:cs typeface="Arial" pitchFamily="34" charset="0"/>
            </a:endParaRPr>
          </a:p>
        </p:txBody>
      </p:sp>
      <p:sp>
        <p:nvSpPr>
          <p:cNvPr id="3" name="Segnaposto data 2">
            <a:extLst>
              <a:ext uri="{FF2B5EF4-FFF2-40B4-BE49-F238E27FC236}">
                <a16:creationId xmlns:a16="http://schemas.microsoft.com/office/drawing/2014/main" xmlns="" id="{A0B7C3C9-B402-4938-855F-E572BE291BB6}"/>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7F5F9DA6-67DF-4B79-AAF8-DCB174C42780}"/>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3956410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5FFF0C2-381C-4BD6-ACB8-EBF85166D662}"/>
              </a:ext>
            </a:extLst>
          </p:cNvPr>
          <p:cNvSpPr/>
          <p:nvPr/>
        </p:nvSpPr>
        <p:spPr>
          <a:xfrm>
            <a:off x="1403498" y="1658150"/>
            <a:ext cx="8973879" cy="2708434"/>
          </a:xfrm>
          <a:prstGeom prst="rect">
            <a:avLst/>
          </a:prstGeom>
        </p:spPr>
        <p:txBody>
          <a:bodyPr wrap="square">
            <a:spAutoFit/>
          </a:bodyPr>
          <a:lstStyle/>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800" b="1" dirty="0">
                <a:solidFill>
                  <a:srgbClr val="002060"/>
                </a:solidFill>
                <a:latin typeface="Garamond" panose="02020404030301010803" pitchFamily="18" charset="0"/>
                <a:cs typeface="Arial" panose="020B0604020202020204" pitchFamily="34" charset="0"/>
              </a:rPr>
              <a:t>B) TIPOLOGIA DI RIFORNIMENTO</a:t>
            </a:r>
          </a:p>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800" b="1" dirty="0">
                <a:solidFill>
                  <a:srgbClr val="002060"/>
                </a:solidFill>
                <a:latin typeface="Garamond" panose="02020404030301010803" pitchFamily="18" charset="0"/>
                <a:cs typeface="Arial" panose="020B0604020202020204" pitchFamily="34" charset="0"/>
              </a:rPr>
              <a:t>(D.M. n. 225/2015)</a:t>
            </a: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b="1" dirty="0">
              <a:solidFill>
                <a:srgbClr val="002060"/>
              </a:solidFill>
              <a:latin typeface="Garamond" panose="02020404030301010803" pitchFamily="18" charset="0"/>
              <a:cs typeface="Arial" panose="020B0604020202020204" pitchFamily="34" charset="0"/>
            </a:endParaRP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b="1" dirty="0">
              <a:solidFill>
                <a:srgbClr val="002060"/>
              </a:solidFill>
              <a:latin typeface="Garamond" panose="02020404030301010803" pitchFamily="18" charset="0"/>
              <a:cs typeface="Arial" panose="020B0604020202020204" pitchFamily="34" charset="0"/>
            </a:endParaRP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600" b="1" dirty="0">
                <a:solidFill>
                  <a:srgbClr val="002060"/>
                </a:solidFill>
                <a:latin typeface="Garamond" panose="02020404030301010803" pitchFamily="18" charset="0"/>
                <a:cs typeface="Arial" panose="020B0604020202020204" pitchFamily="34" charset="0"/>
              </a:rPr>
              <a:t>I rifornimenti di carburante alle unità da diporto, possono essere effettuati, con la procedura del D.M. n. 225/2015 in esenzione di accisa, con prodotto denaturato. </a:t>
            </a:r>
          </a:p>
        </p:txBody>
      </p:sp>
      <p:sp>
        <p:nvSpPr>
          <p:cNvPr id="3" name="Segnaposto data 2">
            <a:extLst>
              <a:ext uri="{FF2B5EF4-FFF2-40B4-BE49-F238E27FC236}">
                <a16:creationId xmlns:a16="http://schemas.microsoft.com/office/drawing/2014/main" xmlns="" id="{972E5DCD-954C-42CF-ACCB-7E563C46E94D}"/>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F6EFDCB9-8B09-4135-90F6-E1DD200B3E4F}"/>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4333885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1AB7E9B-B2BF-42AD-9282-5C9D3C6CD1CB}"/>
              </a:ext>
            </a:extLst>
          </p:cNvPr>
          <p:cNvSpPr/>
          <p:nvPr/>
        </p:nvSpPr>
        <p:spPr>
          <a:xfrm>
            <a:off x="1424762" y="1668507"/>
            <a:ext cx="8846289" cy="2431435"/>
          </a:xfrm>
          <a:prstGeom prst="rect">
            <a:avLst/>
          </a:prstGeom>
        </p:spPr>
        <p:txBody>
          <a:bodyPr wrap="square">
            <a:spAutoFit/>
          </a:bodyPr>
          <a:lstStyle/>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800" b="1" dirty="0">
                <a:solidFill>
                  <a:srgbClr val="002060"/>
                </a:solidFill>
                <a:latin typeface="Garamond" panose="02020404030301010803" pitchFamily="18" charset="0"/>
                <a:cs typeface="Arial" panose="020B0604020202020204" pitchFamily="34" charset="0"/>
              </a:rPr>
              <a:t>TIPOLOGIA DI RIFORNIMENTO </a:t>
            </a:r>
          </a:p>
          <a:p>
            <a:pPr algn="ctr">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800" b="1" dirty="0">
                <a:solidFill>
                  <a:srgbClr val="002060"/>
                </a:solidFill>
                <a:latin typeface="Garamond" panose="02020404030301010803" pitchFamily="18" charset="0"/>
                <a:cs typeface="Arial" panose="020B0604020202020204" pitchFamily="34" charset="0"/>
              </a:rPr>
              <a:t>CON ASSOGGETTAMENTO AD ALIQUOTA</a:t>
            </a: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it-IT" altLang="it-IT" b="1" dirty="0">
              <a:solidFill>
                <a:srgbClr val="002060"/>
              </a:solidFill>
              <a:latin typeface="Garamond" panose="02020404030301010803" pitchFamily="18" charset="0"/>
              <a:cs typeface="Arial" panose="020B0604020202020204" pitchFamily="34" charset="0"/>
            </a:endParaRPr>
          </a:p>
          <a:p>
            <a:pPr algn="just">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sz="2600" b="1" dirty="0">
                <a:solidFill>
                  <a:srgbClr val="002060"/>
                </a:solidFill>
                <a:latin typeface="Garamond" panose="02020404030301010803" pitchFamily="18" charset="0"/>
                <a:cs typeface="Arial" panose="020B0604020202020204" pitchFamily="34" charset="0"/>
              </a:rPr>
              <a:t>Quando non ricorrono le condizioni </a:t>
            </a:r>
            <a:r>
              <a:rPr lang="it-IT" altLang="it-IT" sz="2600" b="1" dirty="0" smtClean="0">
                <a:solidFill>
                  <a:srgbClr val="002060"/>
                </a:solidFill>
                <a:latin typeface="Garamond" panose="02020404030301010803" pitchFamily="18" charset="0"/>
                <a:cs typeface="Arial" panose="020B0604020202020204" pitchFamily="34" charset="0"/>
              </a:rPr>
              <a:t>per l’esenzione,  </a:t>
            </a:r>
            <a:r>
              <a:rPr lang="it-IT" altLang="it-IT" sz="2600" b="1" dirty="0">
                <a:solidFill>
                  <a:srgbClr val="002060"/>
                </a:solidFill>
                <a:latin typeface="Garamond" panose="02020404030301010803" pitchFamily="18" charset="0"/>
                <a:cs typeface="Arial" panose="020B0604020202020204" pitchFamily="34" charset="0"/>
              </a:rPr>
              <a:t>il rifornimento è assoggettato ad accisa secondo le aliquote previste per gli usi di carburazione.</a:t>
            </a:r>
          </a:p>
        </p:txBody>
      </p:sp>
      <p:sp>
        <p:nvSpPr>
          <p:cNvPr id="3" name="Segnaposto data 2">
            <a:extLst>
              <a:ext uri="{FF2B5EF4-FFF2-40B4-BE49-F238E27FC236}">
                <a16:creationId xmlns:a16="http://schemas.microsoft.com/office/drawing/2014/main" xmlns="" id="{9E5F310A-6136-40CE-9D30-1420AEA88766}"/>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C16311AC-20E3-4820-BD19-A280DF59FDB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998082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4057E974-5134-46BF-8C80-C31F1CAD8816}"/>
              </a:ext>
            </a:extLst>
          </p:cNvPr>
          <p:cNvSpPr/>
          <p:nvPr/>
        </p:nvSpPr>
        <p:spPr>
          <a:xfrm>
            <a:off x="1088065" y="201065"/>
            <a:ext cx="10015869" cy="5970865"/>
          </a:xfrm>
          <a:prstGeom prst="rect">
            <a:avLst/>
          </a:prstGeom>
        </p:spPr>
        <p:txBody>
          <a:bodyPr wrap="square">
            <a:spAutoFit/>
          </a:bodyPr>
          <a:lstStyle/>
          <a:p>
            <a:pPr algn="ctr">
              <a:spcBef>
                <a:spcPct val="0"/>
              </a:spcBef>
              <a:defRPr/>
            </a:pPr>
            <a:r>
              <a:rPr lang="it-IT" altLang="it-IT" sz="2800" b="1" dirty="0">
                <a:solidFill>
                  <a:srgbClr val="002060"/>
                </a:solidFill>
                <a:latin typeface="Garamond" panose="02020404030301010803" pitchFamily="18" charset="0"/>
                <a:cs typeface="Arial" pitchFamily="34" charset="0"/>
              </a:rPr>
              <a:t>D.M. N. 225/2015</a:t>
            </a:r>
          </a:p>
          <a:p>
            <a:pPr algn="ctr">
              <a:spcBef>
                <a:spcPct val="0"/>
              </a:spcBef>
              <a:defRPr/>
            </a:pPr>
            <a:r>
              <a:rPr lang="it-IT" altLang="it-IT" b="1" dirty="0">
                <a:solidFill>
                  <a:srgbClr val="002060"/>
                </a:solidFill>
                <a:latin typeface="Garamond" panose="02020404030301010803" pitchFamily="18" charset="0"/>
                <a:cs typeface="Arial" pitchFamily="34" charset="0"/>
              </a:rPr>
              <a:t> </a:t>
            </a:r>
          </a:p>
          <a:p>
            <a:pPr algn="just">
              <a:spcBef>
                <a:spcPct val="0"/>
              </a:spcBef>
              <a:defRPr/>
            </a:pPr>
            <a:r>
              <a:rPr lang="it-IT" altLang="it-IT" sz="2400" b="1" dirty="0">
                <a:solidFill>
                  <a:srgbClr val="002060"/>
                </a:solidFill>
                <a:latin typeface="Garamond" panose="02020404030301010803" pitchFamily="18" charset="0"/>
                <a:cs typeface="Arial" pitchFamily="34" charset="0"/>
              </a:rPr>
              <a:t>«Regolamento recante norme per disciplinare l’impiego dei prodotti energetici ed degli oli lubrificanti nelle imbarcazioni in navigazione nelle acque marine comunitarie e nelle acque interne»</a:t>
            </a:r>
          </a:p>
          <a:p>
            <a:pPr algn="just">
              <a:spcBef>
                <a:spcPct val="0"/>
              </a:spcBef>
              <a:defRPr/>
            </a:pPr>
            <a:endParaRPr lang="it-IT" altLang="it-IT" sz="2400" b="1" dirty="0">
              <a:solidFill>
                <a:srgbClr val="002060"/>
              </a:solidFill>
              <a:latin typeface="Garamond" panose="02020404030301010803" pitchFamily="18" charset="0"/>
              <a:cs typeface="Arial" pitchFamily="34" charset="0"/>
            </a:endParaRPr>
          </a:p>
          <a:p>
            <a:pPr algn="just">
              <a:spcBef>
                <a:spcPct val="0"/>
              </a:spcBef>
              <a:defRPr/>
            </a:pPr>
            <a:r>
              <a:rPr lang="it-IT" sz="2400" b="1" dirty="0">
                <a:solidFill>
                  <a:srgbClr val="002060"/>
                </a:solidFill>
                <a:latin typeface="Garamond" panose="02020404030301010803" pitchFamily="18" charset="0"/>
                <a:cs typeface="Arial" pitchFamily="34" charset="0"/>
              </a:rPr>
              <a:t>Il D.M. 225/2015 - art. 1, (Campo di applicazione e definizioni) comma 1 definisce:</a:t>
            </a:r>
          </a:p>
          <a:p>
            <a:pPr algn="just">
              <a:spcBef>
                <a:spcPct val="0"/>
              </a:spcBef>
              <a:defRPr/>
            </a:pPr>
            <a:endParaRPr lang="it-IT" sz="2400" b="1" dirty="0">
              <a:solidFill>
                <a:srgbClr val="002060"/>
              </a:solidFill>
              <a:latin typeface="Garamond" panose="02020404030301010803" pitchFamily="18" charset="0"/>
              <a:cs typeface="Arial" pitchFamily="34" charset="0"/>
            </a:endParaRPr>
          </a:p>
          <a:p>
            <a:pPr algn="just">
              <a:spcBef>
                <a:spcPct val="0"/>
              </a:spcBef>
              <a:defRPr/>
            </a:pPr>
            <a:r>
              <a:rPr lang="it-IT" sz="2400" b="1" dirty="0">
                <a:solidFill>
                  <a:srgbClr val="002060"/>
                </a:solidFill>
                <a:latin typeface="Garamond" panose="02020404030301010803" pitchFamily="18" charset="0"/>
                <a:cs typeface="Arial" pitchFamily="34" charset="0"/>
              </a:rPr>
              <a:t> - alla lettera b), i </a:t>
            </a:r>
            <a:r>
              <a:rPr lang="it-IT" sz="2400" b="1" u="sng" dirty="0">
                <a:solidFill>
                  <a:srgbClr val="002060"/>
                </a:solidFill>
                <a:latin typeface="Garamond" panose="02020404030301010803" pitchFamily="18" charset="0"/>
                <a:cs typeface="Arial" pitchFamily="34" charset="0"/>
              </a:rPr>
              <a:t>carburanti esenti</a:t>
            </a:r>
            <a:r>
              <a:rPr lang="it-IT" sz="2400" b="1" dirty="0">
                <a:solidFill>
                  <a:srgbClr val="002060"/>
                </a:solidFill>
                <a:latin typeface="Garamond" panose="02020404030301010803" pitchFamily="18" charset="0"/>
                <a:cs typeface="Arial" pitchFamily="34" charset="0"/>
              </a:rPr>
              <a:t> per la navigazione: </a:t>
            </a:r>
          </a:p>
          <a:p>
            <a:pPr algn="just">
              <a:spcBef>
                <a:spcPct val="0"/>
              </a:spcBef>
              <a:defRPr/>
            </a:pPr>
            <a:r>
              <a:rPr lang="it-IT" sz="2400" b="1" dirty="0">
                <a:solidFill>
                  <a:srgbClr val="002060"/>
                </a:solidFill>
                <a:latin typeface="Garamond" panose="02020404030301010803" pitchFamily="18" charset="0"/>
                <a:cs typeface="Arial" pitchFamily="34" charset="0"/>
              </a:rPr>
              <a:t>Il gasolio, la benzina e l'olio combustibile impiegati, previa denaturazione, per le attività per le quali il punto 3 della Tabella A allegata al TUA;</a:t>
            </a:r>
          </a:p>
          <a:p>
            <a:pPr algn="just">
              <a:spcBef>
                <a:spcPct val="0"/>
              </a:spcBef>
              <a:defRPr/>
            </a:pPr>
            <a:endParaRPr lang="it-IT" sz="2400" b="1" dirty="0">
              <a:solidFill>
                <a:srgbClr val="002060"/>
              </a:solidFill>
              <a:latin typeface="Garamond" panose="02020404030301010803" pitchFamily="18" charset="0"/>
              <a:cs typeface="Arial" pitchFamily="34" charset="0"/>
            </a:endParaRPr>
          </a:p>
          <a:p>
            <a:pPr algn="just">
              <a:spcBef>
                <a:spcPct val="0"/>
              </a:spcBef>
              <a:defRPr/>
            </a:pPr>
            <a:r>
              <a:rPr lang="it-IT" sz="2400" b="1" dirty="0">
                <a:solidFill>
                  <a:srgbClr val="002060"/>
                </a:solidFill>
                <a:latin typeface="Garamond" panose="02020404030301010803" pitchFamily="18" charset="0"/>
                <a:cs typeface="Arial" pitchFamily="34" charset="0"/>
              </a:rPr>
              <a:t> - alla lettera c), gli </a:t>
            </a:r>
            <a:r>
              <a:rPr lang="it-IT" sz="2400" b="1" u="sng" dirty="0">
                <a:solidFill>
                  <a:srgbClr val="002060"/>
                </a:solidFill>
                <a:latin typeface="Garamond" panose="02020404030301010803" pitchFamily="18" charset="0"/>
                <a:cs typeface="Arial" pitchFamily="34" charset="0"/>
              </a:rPr>
              <a:t>oli lubrificanti esenti</a:t>
            </a:r>
            <a:r>
              <a:rPr lang="it-IT" sz="2400" b="1" dirty="0">
                <a:solidFill>
                  <a:srgbClr val="002060"/>
                </a:solidFill>
                <a:latin typeface="Garamond" panose="02020404030301010803" pitchFamily="18" charset="0"/>
                <a:cs typeface="Arial" pitchFamily="34" charset="0"/>
              </a:rPr>
              <a:t>: </a:t>
            </a:r>
          </a:p>
          <a:p>
            <a:pPr algn="just">
              <a:spcBef>
                <a:spcPct val="0"/>
              </a:spcBef>
              <a:defRPr/>
            </a:pPr>
            <a:r>
              <a:rPr lang="it-IT" sz="2400" b="1" dirty="0">
                <a:solidFill>
                  <a:srgbClr val="002060"/>
                </a:solidFill>
                <a:latin typeface="Garamond" panose="02020404030301010803" pitchFamily="18" charset="0"/>
                <a:cs typeface="Arial" pitchFamily="34" charset="0"/>
              </a:rPr>
              <a:t>gli oli lubrificanti impiegati per la navigazione marittima, esentati dall'imposta di consumo ai sensi dell'art. 62, comma 2, del medesimo TUA.</a:t>
            </a:r>
          </a:p>
        </p:txBody>
      </p:sp>
      <p:sp>
        <p:nvSpPr>
          <p:cNvPr id="3" name="Segnaposto data 2">
            <a:extLst>
              <a:ext uri="{FF2B5EF4-FFF2-40B4-BE49-F238E27FC236}">
                <a16:creationId xmlns:a16="http://schemas.microsoft.com/office/drawing/2014/main" xmlns="" id="{4ECD7D31-28A0-49DE-B781-E4E068EC995B}"/>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91C8A61B-B848-40E1-AAB9-3B28B79A72D7}"/>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4575315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0A2CB620-DCB5-41FF-9588-DFBD5652BEEC}"/>
              </a:ext>
            </a:extLst>
          </p:cNvPr>
          <p:cNvSpPr/>
          <p:nvPr/>
        </p:nvSpPr>
        <p:spPr>
          <a:xfrm>
            <a:off x="1190847" y="227859"/>
            <a:ext cx="10334846" cy="5878532"/>
          </a:xfrm>
          <a:prstGeom prst="rect">
            <a:avLst/>
          </a:prstGeom>
        </p:spPr>
        <p:txBody>
          <a:bodyPr wrap="square">
            <a:spAutoFit/>
          </a:bodyPr>
          <a:lstStyle/>
          <a:p>
            <a:pPr algn="ctr">
              <a:spcBef>
                <a:spcPct val="0"/>
              </a:spcBef>
              <a:defRPr/>
            </a:pPr>
            <a:r>
              <a:rPr lang="it-IT" altLang="it-IT" sz="2400" b="1" dirty="0">
                <a:solidFill>
                  <a:srgbClr val="002060"/>
                </a:solidFill>
                <a:latin typeface="Garamond" panose="02020404030301010803" pitchFamily="18" charset="0"/>
                <a:cs typeface="Arial" pitchFamily="34" charset="0"/>
              </a:rPr>
              <a:t>D.M. N. 225/2015 </a:t>
            </a:r>
          </a:p>
          <a:p>
            <a:pPr algn="just">
              <a:spcBef>
                <a:spcPct val="0"/>
              </a:spcBef>
              <a:defRPr/>
            </a:pPr>
            <a:r>
              <a:rPr lang="it-IT" altLang="it-IT" sz="2200" b="1" dirty="0">
                <a:solidFill>
                  <a:srgbClr val="002060"/>
                </a:solidFill>
                <a:latin typeface="Garamond" panose="02020404030301010803" pitchFamily="18" charset="0"/>
                <a:cs typeface="Arial" pitchFamily="34" charset="0"/>
              </a:rPr>
              <a:t>«Regolamento recante norme per disciplinare l’impiego dei prodotti energetici ed degli oli lubrificanti nelle imbarcazioni in navigazione nelle acque marine comunitarie e nelle acque interne»</a:t>
            </a:r>
          </a:p>
          <a:p>
            <a:pPr algn="just">
              <a:spcBef>
                <a:spcPct val="0"/>
              </a:spcBef>
              <a:defRPr/>
            </a:pPr>
            <a:r>
              <a:rPr lang="it-IT" sz="2200" b="1" dirty="0">
                <a:solidFill>
                  <a:srgbClr val="002060"/>
                </a:solidFill>
                <a:latin typeface="Garamond" panose="02020404030301010803" pitchFamily="18" charset="0"/>
                <a:cs typeface="Arial" pitchFamily="34" charset="0"/>
              </a:rPr>
              <a:t>Il D.M. 225/2015 - art. 1, (Campo di applicazione e definizioni) comma 1 definisce:</a:t>
            </a:r>
          </a:p>
          <a:p>
            <a:pPr algn="just">
              <a:spcBef>
                <a:spcPct val="0"/>
              </a:spcBef>
              <a:defRPr/>
            </a:pPr>
            <a:r>
              <a:rPr lang="it-IT" sz="2200" b="1" dirty="0">
                <a:solidFill>
                  <a:srgbClr val="002060"/>
                </a:solidFill>
                <a:latin typeface="Garamond" panose="02020404030301010803" pitchFamily="18" charset="0"/>
                <a:cs typeface="Arial" pitchFamily="34" charset="0"/>
              </a:rPr>
              <a:t> </a:t>
            </a:r>
            <a:r>
              <a:rPr lang="it-IT" altLang="it-IT" sz="2200" b="1" dirty="0">
                <a:solidFill>
                  <a:srgbClr val="002060"/>
                </a:solidFill>
                <a:latin typeface="Garamond" panose="02020404030301010803" pitchFamily="18" charset="0"/>
                <a:cs typeface="Arial" pitchFamily="34" charset="0"/>
              </a:rPr>
              <a:t>- alla lettera g), </a:t>
            </a:r>
            <a:r>
              <a:rPr lang="it-IT" altLang="it-IT" sz="2200" b="1" u="sng" dirty="0">
                <a:solidFill>
                  <a:srgbClr val="002060"/>
                </a:solidFill>
                <a:latin typeface="Garamond" panose="02020404030301010803" pitchFamily="18" charset="0"/>
                <a:cs typeface="Arial" pitchFamily="34" charset="0"/>
              </a:rPr>
              <a:t>documento e-AD</a:t>
            </a:r>
            <a:r>
              <a:rPr lang="it-IT" altLang="it-IT" sz="2200" b="1" dirty="0">
                <a:solidFill>
                  <a:srgbClr val="002060"/>
                </a:solidFill>
                <a:latin typeface="Garamond" panose="02020404030301010803" pitchFamily="18" charset="0"/>
                <a:cs typeface="Arial" pitchFamily="34" charset="0"/>
              </a:rPr>
              <a:t> :</a:t>
            </a:r>
          </a:p>
          <a:p>
            <a:pPr algn="just">
              <a:spcBef>
                <a:spcPct val="0"/>
              </a:spcBef>
              <a:defRPr/>
            </a:pPr>
            <a:r>
              <a:rPr lang="it-IT" altLang="it-IT" sz="2200" b="1" dirty="0">
                <a:solidFill>
                  <a:srgbClr val="002060"/>
                </a:solidFill>
                <a:latin typeface="Garamond" panose="02020404030301010803" pitchFamily="18" charset="0"/>
                <a:cs typeface="Arial" pitchFamily="34" charset="0"/>
              </a:rPr>
              <a:t>Il documento amministrativo elettronico di cui all’art. 6 comma 5 del TUA </a:t>
            </a:r>
          </a:p>
          <a:p>
            <a:pPr algn="just">
              <a:spcBef>
                <a:spcPct val="0"/>
              </a:spcBef>
              <a:defRPr/>
            </a:pPr>
            <a:r>
              <a:rPr lang="it-IT" altLang="it-IT" sz="2200" b="1" dirty="0">
                <a:solidFill>
                  <a:srgbClr val="002060"/>
                </a:solidFill>
                <a:latin typeface="Garamond" panose="02020404030301010803" pitchFamily="18" charset="0"/>
                <a:cs typeface="Arial" pitchFamily="34" charset="0"/>
              </a:rPr>
              <a:t>(</a:t>
            </a:r>
            <a:r>
              <a:rPr lang="it-IT" sz="2200" b="1" dirty="0">
                <a:solidFill>
                  <a:srgbClr val="002060"/>
                </a:solidFill>
                <a:latin typeface="Garamond" panose="02020404030301010803" pitchFamily="18" charset="0"/>
                <a:cs typeface="Arial" panose="020B0604020202020204" pitchFamily="34" charset="0"/>
              </a:rPr>
              <a:t>La circolazione, in regime sospensivo, dei prodotti sottoposti ad accisa deve aver luogo con un documento amministrativo elettronico di cui al regolamento (CE) n. 684/2009 della Commissione del 24 luglio 2009, emesso dal sistema informatizzato previo inserimento dei relativi dati da parte del soggetto speditore. I medesimi prodotti circolano con la scorta di una copia stampata del documento amministrativo elettronico o di qualsiasi altro documento commerciale che indichi in modo chiaramente identificabile il codice unico di riferimento amministrativo. Tale documento è esibito su richiesta alle autorità competenti durante la circolazione in regime sospensivo; in caso di divergenza tra i dati in esso riportati e quelli inseriti nel sistema informatizzato, fanno fede gli elementi risultanti da quest'ultimo.)</a:t>
            </a:r>
          </a:p>
        </p:txBody>
      </p:sp>
      <p:sp>
        <p:nvSpPr>
          <p:cNvPr id="3" name="Segnaposto data 2">
            <a:extLst>
              <a:ext uri="{FF2B5EF4-FFF2-40B4-BE49-F238E27FC236}">
                <a16:creationId xmlns:a16="http://schemas.microsoft.com/office/drawing/2014/main" xmlns="" id="{77313770-8C0F-44F1-BA02-5FCACF70A441}"/>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1DA6D28C-FED7-424B-9130-FA9F487BB3D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538268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7CC13FD7-380D-48FC-BD0E-3D85C3562EAE}"/>
              </a:ext>
            </a:extLst>
          </p:cNvPr>
          <p:cNvSpPr txBox="1">
            <a:spLocks noChangeArrowheads="1"/>
          </p:cNvSpPr>
          <p:nvPr/>
        </p:nvSpPr>
        <p:spPr bwMode="auto">
          <a:xfrm>
            <a:off x="1883569" y="2044005"/>
            <a:ext cx="842486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ctr">
              <a:spcBef>
                <a:spcPct val="0"/>
              </a:spcBef>
              <a:buClrTx/>
              <a:buSzTx/>
              <a:buFontTx/>
              <a:buNone/>
            </a:pPr>
            <a:r>
              <a:rPr lang="it-IT" altLang="it-IT" sz="2800" b="1" dirty="0">
                <a:solidFill>
                  <a:srgbClr val="002060"/>
                </a:solidFill>
                <a:latin typeface="Garamond" panose="02020404030301010803" pitchFamily="18" charset="0"/>
                <a:cs typeface="Arial" panose="020B0604020202020204" pitchFamily="34" charset="0"/>
              </a:rPr>
              <a:t>LE PROVVISTE DI BORDO </a:t>
            </a:r>
          </a:p>
          <a:p>
            <a:pPr algn="ctr">
              <a:spcBef>
                <a:spcPct val="0"/>
              </a:spcBef>
              <a:buClrTx/>
              <a:buSzTx/>
              <a:buFontTx/>
              <a:buNone/>
            </a:pPr>
            <a:r>
              <a:rPr lang="it-IT" altLang="it-IT" sz="2800" b="1" dirty="0">
                <a:solidFill>
                  <a:srgbClr val="002060"/>
                </a:solidFill>
                <a:latin typeface="Garamond" panose="02020404030301010803" pitchFamily="18" charset="0"/>
                <a:cs typeface="Arial" panose="020B0604020202020204" pitchFamily="34" charset="0"/>
              </a:rPr>
              <a:t>NEL TESTO UNICO DELLE LEGGI DOGANALI</a:t>
            </a:r>
          </a:p>
        </p:txBody>
      </p:sp>
      <p:sp>
        <p:nvSpPr>
          <p:cNvPr id="3" name="Segnaposto data 2">
            <a:extLst>
              <a:ext uri="{FF2B5EF4-FFF2-40B4-BE49-F238E27FC236}">
                <a16:creationId xmlns:a16="http://schemas.microsoft.com/office/drawing/2014/main" xmlns="" id="{ED496043-487C-4823-A227-D9E03C53FB31}"/>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92B9D365-51E8-4789-BF7D-5190C4AF18FB}"/>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82953824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2B41A06-4036-4BD9-9FA9-E98009DBC9E7}"/>
              </a:ext>
            </a:extLst>
          </p:cNvPr>
          <p:cNvSpPr/>
          <p:nvPr/>
        </p:nvSpPr>
        <p:spPr>
          <a:xfrm>
            <a:off x="1109330" y="422564"/>
            <a:ext cx="9973340" cy="5324535"/>
          </a:xfrm>
          <a:prstGeom prst="rect">
            <a:avLst/>
          </a:prstGeom>
        </p:spPr>
        <p:txBody>
          <a:bodyPr wrap="square">
            <a:spAutoFit/>
          </a:bodyPr>
          <a:lstStyle/>
          <a:p>
            <a:pPr algn="ctr">
              <a:spcBef>
                <a:spcPct val="0"/>
              </a:spcBef>
              <a:defRPr/>
            </a:pPr>
            <a:r>
              <a:rPr lang="it-IT" altLang="it-IT" sz="2600" b="1" dirty="0">
                <a:solidFill>
                  <a:srgbClr val="002060"/>
                </a:solidFill>
                <a:latin typeface="Garamond" panose="02020404030301010803" pitchFamily="18" charset="0"/>
                <a:cs typeface="Arial" pitchFamily="34" charset="0"/>
              </a:rPr>
              <a:t>D.M. N. 225/2015</a:t>
            </a:r>
          </a:p>
          <a:p>
            <a:pPr algn="ctr">
              <a:spcBef>
                <a:spcPct val="0"/>
              </a:spcBef>
              <a:defRPr/>
            </a:pPr>
            <a:r>
              <a:rPr lang="it-IT" altLang="it-IT" sz="2600" b="1" dirty="0">
                <a:solidFill>
                  <a:srgbClr val="002060"/>
                </a:solidFill>
                <a:latin typeface="Garamond" panose="02020404030301010803" pitchFamily="18" charset="0"/>
                <a:cs typeface="Arial" pitchFamily="34" charset="0"/>
              </a:rPr>
              <a:t> </a:t>
            </a:r>
          </a:p>
          <a:p>
            <a:pPr algn="just">
              <a:spcBef>
                <a:spcPct val="0"/>
              </a:spcBef>
              <a:defRPr/>
            </a:pPr>
            <a:r>
              <a:rPr lang="it-IT" altLang="it-IT" sz="2400" b="1" dirty="0">
                <a:solidFill>
                  <a:srgbClr val="002060"/>
                </a:solidFill>
                <a:latin typeface="Garamond" panose="02020404030301010803" pitchFamily="18" charset="0"/>
                <a:cs typeface="Arial" pitchFamily="34" charset="0"/>
              </a:rPr>
              <a:t>«Regolamento recante norme per disciplinare l’impiego dei prodotti energetici ed degli oli lubrificanti nelle imbarcazioni in navigazione nelle acque marine comunitarie e nelle acque interne»</a:t>
            </a:r>
          </a:p>
          <a:p>
            <a:pPr algn="just">
              <a:spcBef>
                <a:spcPct val="0"/>
              </a:spcBef>
              <a:defRPr/>
            </a:pPr>
            <a:endParaRPr lang="it-IT" altLang="it-IT" sz="2400" b="1" dirty="0">
              <a:solidFill>
                <a:srgbClr val="002060"/>
              </a:solidFill>
              <a:latin typeface="Garamond" panose="02020404030301010803" pitchFamily="18" charset="0"/>
              <a:cs typeface="Arial" pitchFamily="34" charset="0"/>
            </a:endParaRPr>
          </a:p>
          <a:p>
            <a:pPr algn="just">
              <a:spcBef>
                <a:spcPct val="0"/>
              </a:spcBef>
              <a:defRPr/>
            </a:pPr>
            <a:r>
              <a:rPr lang="it-IT" sz="2400" b="1" dirty="0">
                <a:solidFill>
                  <a:srgbClr val="002060"/>
                </a:solidFill>
                <a:latin typeface="Garamond" panose="02020404030301010803" pitchFamily="18" charset="0"/>
                <a:cs typeface="Arial" pitchFamily="34" charset="0"/>
              </a:rPr>
              <a:t>Il D.M. 225/2015 - art. 1, (Campo di applicazione e definizioni) comma 1 definisce:</a:t>
            </a:r>
          </a:p>
          <a:p>
            <a:pPr algn="just">
              <a:spcBef>
                <a:spcPct val="0"/>
              </a:spcBef>
              <a:defRPr/>
            </a:pPr>
            <a:r>
              <a:rPr lang="it-IT" sz="2400" b="1" dirty="0">
                <a:solidFill>
                  <a:srgbClr val="002060"/>
                </a:solidFill>
                <a:latin typeface="Garamond" panose="02020404030301010803" pitchFamily="18" charset="0"/>
                <a:cs typeface="Arial" pitchFamily="34" charset="0"/>
              </a:rPr>
              <a:t> </a:t>
            </a:r>
            <a:r>
              <a:rPr lang="it-IT" altLang="it-IT" sz="2400" b="1" dirty="0">
                <a:solidFill>
                  <a:srgbClr val="002060"/>
                </a:solidFill>
                <a:latin typeface="Garamond" panose="02020404030301010803" pitchFamily="18" charset="0"/>
                <a:cs typeface="Arial" pitchFamily="34" charset="0"/>
              </a:rPr>
              <a:t>- alla lettera h), </a:t>
            </a:r>
            <a:r>
              <a:rPr lang="it-IT" altLang="it-IT" sz="2400" b="1" u="sng" dirty="0">
                <a:solidFill>
                  <a:srgbClr val="002060"/>
                </a:solidFill>
                <a:latin typeface="Garamond" panose="02020404030301010803" pitchFamily="18" charset="0"/>
                <a:cs typeface="Arial" pitchFamily="34" charset="0"/>
              </a:rPr>
              <a:t>codice ARC</a:t>
            </a:r>
            <a:r>
              <a:rPr lang="it-IT" altLang="it-IT" sz="2400" b="1" dirty="0">
                <a:solidFill>
                  <a:srgbClr val="002060"/>
                </a:solidFill>
                <a:latin typeface="Garamond" panose="02020404030301010803" pitchFamily="18" charset="0"/>
                <a:cs typeface="Arial" pitchFamily="34" charset="0"/>
              </a:rPr>
              <a:t>:</a:t>
            </a:r>
          </a:p>
          <a:p>
            <a:pPr algn="just">
              <a:spcBef>
                <a:spcPct val="0"/>
              </a:spcBef>
              <a:defRPr/>
            </a:pPr>
            <a:r>
              <a:rPr lang="it-IT" altLang="it-IT" sz="2400" b="1" dirty="0">
                <a:solidFill>
                  <a:srgbClr val="002060"/>
                </a:solidFill>
                <a:latin typeface="Garamond" panose="02020404030301010803" pitchFamily="18" charset="0"/>
                <a:cs typeface="Arial" pitchFamily="34" charset="0"/>
              </a:rPr>
              <a:t>Il codice unico di riferimento amministrativo, di cui all’art. 6, comma 5 del TUA, è attribuito al documento e-AD a seguito della convalida informatica della relativa bozza, ovvero il numero di riferimento locale, inteso come il numero progressivo unico attribuito al documento e-AD dallo speditore, che identifica la spedizione nella contabilità dello speditore stesso.</a:t>
            </a:r>
          </a:p>
        </p:txBody>
      </p:sp>
      <p:sp>
        <p:nvSpPr>
          <p:cNvPr id="3" name="Segnaposto data 2">
            <a:extLst>
              <a:ext uri="{FF2B5EF4-FFF2-40B4-BE49-F238E27FC236}">
                <a16:creationId xmlns:a16="http://schemas.microsoft.com/office/drawing/2014/main" xmlns="" id="{E97B436E-8675-42B8-9536-408F9DF2D39A}"/>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92629CB7-F239-4C08-8414-3787CE6EAB3B}"/>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2111426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01E44749-9928-4B75-B78B-A010B862AD01}"/>
              </a:ext>
            </a:extLst>
          </p:cNvPr>
          <p:cNvSpPr/>
          <p:nvPr/>
        </p:nvSpPr>
        <p:spPr>
          <a:xfrm>
            <a:off x="1233377" y="474345"/>
            <a:ext cx="9654363" cy="4185761"/>
          </a:xfrm>
          <a:prstGeom prst="rect">
            <a:avLst/>
          </a:prstGeom>
        </p:spPr>
        <p:txBody>
          <a:bodyPr wrap="square">
            <a:spAutoFit/>
          </a:bodyPr>
          <a:lstStyle/>
          <a:p>
            <a:pPr algn="ctr">
              <a:spcBef>
                <a:spcPct val="0"/>
              </a:spcBef>
              <a:defRPr/>
            </a:pPr>
            <a:r>
              <a:rPr lang="it-IT" altLang="it-IT" sz="2400" b="1" dirty="0">
                <a:solidFill>
                  <a:srgbClr val="002060"/>
                </a:solidFill>
                <a:latin typeface="Garamond" panose="02020404030301010803" pitchFamily="18" charset="0"/>
                <a:cs typeface="Arial" pitchFamily="34" charset="0"/>
              </a:rPr>
              <a:t>D.M. N. 225/2015 </a:t>
            </a:r>
          </a:p>
          <a:p>
            <a:pPr algn="just">
              <a:spcBef>
                <a:spcPct val="0"/>
              </a:spcBef>
              <a:defRPr/>
            </a:pPr>
            <a:r>
              <a:rPr lang="it-IT" altLang="it-IT" sz="2200" b="1" dirty="0">
                <a:solidFill>
                  <a:srgbClr val="002060"/>
                </a:solidFill>
                <a:latin typeface="Garamond" panose="02020404030301010803" pitchFamily="18" charset="0"/>
                <a:cs typeface="Arial" pitchFamily="34" charset="0"/>
              </a:rPr>
              <a:t>«Regolamento recante norme per disciplinare l’impiego dei prodotti energetici ed degli oli lubrificanti nelle imbarcazioni in navigazione nelle acque marine comunitarie e nelle acque interne»</a:t>
            </a:r>
          </a:p>
          <a:p>
            <a:pPr algn="just">
              <a:spcBef>
                <a:spcPct val="0"/>
              </a:spcBef>
              <a:defRPr/>
            </a:pPr>
            <a:endParaRPr lang="it-IT" altLang="it-IT" sz="2200" b="1" dirty="0">
              <a:solidFill>
                <a:srgbClr val="002060"/>
              </a:solidFill>
              <a:latin typeface="Garamond" panose="02020404030301010803" pitchFamily="18" charset="0"/>
              <a:cs typeface="Arial" pitchFamily="34" charset="0"/>
            </a:endParaRPr>
          </a:p>
          <a:p>
            <a:pPr algn="just">
              <a:spcBef>
                <a:spcPct val="0"/>
              </a:spcBef>
              <a:defRPr/>
            </a:pPr>
            <a:r>
              <a:rPr lang="it-IT" sz="2200" b="1" dirty="0">
                <a:solidFill>
                  <a:srgbClr val="002060"/>
                </a:solidFill>
                <a:latin typeface="Garamond" panose="02020404030301010803" pitchFamily="18" charset="0"/>
                <a:cs typeface="Arial" pitchFamily="34" charset="0"/>
              </a:rPr>
              <a:t>Il D.M. 225/2015 - art. 1, (Campo di applicazione e definizioni) comma 1 definisce:</a:t>
            </a:r>
          </a:p>
          <a:p>
            <a:pPr algn="just">
              <a:spcBef>
                <a:spcPct val="0"/>
              </a:spcBef>
              <a:defRPr/>
            </a:pPr>
            <a:endParaRPr lang="it-IT" sz="2200" b="1" dirty="0">
              <a:solidFill>
                <a:srgbClr val="002060"/>
              </a:solidFill>
              <a:latin typeface="Garamond" panose="02020404030301010803" pitchFamily="18" charset="0"/>
              <a:cs typeface="Arial" pitchFamily="34" charset="0"/>
            </a:endParaRPr>
          </a:p>
          <a:p>
            <a:pPr algn="just">
              <a:spcBef>
                <a:spcPct val="0"/>
              </a:spcBef>
              <a:defRPr/>
            </a:pPr>
            <a:r>
              <a:rPr lang="it-IT" altLang="it-IT" sz="2200" b="1" dirty="0">
                <a:solidFill>
                  <a:srgbClr val="002060"/>
                </a:solidFill>
                <a:latin typeface="Garamond" panose="02020404030301010803" pitchFamily="18" charset="0"/>
                <a:cs typeface="Arial" pitchFamily="34" charset="0"/>
              </a:rPr>
              <a:t>- alla lettera i), </a:t>
            </a:r>
            <a:r>
              <a:rPr lang="it-IT" altLang="it-IT" sz="2200" b="1" u="sng" dirty="0">
                <a:solidFill>
                  <a:srgbClr val="002060"/>
                </a:solidFill>
                <a:latin typeface="Garamond" panose="02020404030301010803" pitchFamily="18" charset="0"/>
                <a:cs typeface="Arial" pitchFamily="34" charset="0"/>
              </a:rPr>
              <a:t>documento DAS </a:t>
            </a:r>
            <a:r>
              <a:rPr lang="it-IT" altLang="it-IT" sz="2200" b="1" dirty="0">
                <a:solidFill>
                  <a:srgbClr val="002060"/>
                </a:solidFill>
                <a:latin typeface="Garamond" panose="02020404030301010803" pitchFamily="18" charset="0"/>
                <a:cs typeface="Arial" pitchFamily="34" charset="0"/>
              </a:rPr>
              <a:t>:</a:t>
            </a:r>
          </a:p>
          <a:p>
            <a:pPr algn="just">
              <a:spcBef>
                <a:spcPct val="0"/>
              </a:spcBef>
              <a:defRPr/>
            </a:pPr>
            <a:r>
              <a:rPr lang="it-IT" altLang="it-IT" sz="2200" b="1" dirty="0">
                <a:solidFill>
                  <a:srgbClr val="002060"/>
                </a:solidFill>
                <a:latin typeface="Garamond" panose="02020404030301010803" pitchFamily="18" charset="0"/>
                <a:cs typeface="Arial" pitchFamily="34" charset="0"/>
              </a:rPr>
              <a:t>Il documento di accompagnamento semplificato di cui all’art. 12 del TUA.</a:t>
            </a:r>
          </a:p>
          <a:p>
            <a:pPr algn="just">
              <a:spcBef>
                <a:spcPct val="0"/>
              </a:spcBef>
              <a:defRPr/>
            </a:pPr>
            <a:endParaRPr lang="it-IT" altLang="it-IT" sz="2200" b="1" dirty="0" smtClean="0">
              <a:solidFill>
                <a:srgbClr val="002060"/>
              </a:solidFill>
              <a:latin typeface="Garamond" panose="02020404030301010803" pitchFamily="18" charset="0"/>
              <a:cs typeface="Arial" pitchFamily="34" charset="0"/>
            </a:endParaRPr>
          </a:p>
          <a:p>
            <a:pPr algn="just">
              <a:spcBef>
                <a:spcPct val="0"/>
              </a:spcBef>
              <a:defRPr/>
            </a:pPr>
            <a:r>
              <a:rPr lang="it-IT" altLang="it-IT" sz="2200" b="1" dirty="0" smtClean="0">
                <a:solidFill>
                  <a:srgbClr val="002060"/>
                </a:solidFill>
                <a:latin typeface="Garamond" panose="02020404030301010803" pitchFamily="18" charset="0"/>
                <a:cs typeface="Arial" pitchFamily="34" charset="0"/>
              </a:rPr>
              <a:t>Dal 1° ottobre p.v. si parlerà di e-</a:t>
            </a:r>
            <a:r>
              <a:rPr lang="it-IT" altLang="it-IT" sz="2200" b="1" dirty="0" err="1" smtClean="0">
                <a:solidFill>
                  <a:srgbClr val="002060"/>
                </a:solidFill>
                <a:latin typeface="Garamond" panose="02020404030301010803" pitchFamily="18" charset="0"/>
                <a:cs typeface="Arial" pitchFamily="34" charset="0"/>
              </a:rPr>
              <a:t>Das</a:t>
            </a:r>
            <a:r>
              <a:rPr lang="it-IT" altLang="it-IT" sz="2200" b="1" dirty="0" smtClean="0">
                <a:solidFill>
                  <a:srgbClr val="002060"/>
                </a:solidFill>
                <a:latin typeface="Garamond" panose="02020404030301010803" pitchFamily="18" charset="0"/>
                <a:cs typeface="Arial" pitchFamily="34" charset="0"/>
              </a:rPr>
              <a:t> ai sensi dell’art.11 del D.L. n. 124/2019.</a:t>
            </a:r>
            <a:endParaRPr lang="it-IT" altLang="it-IT" sz="2200" b="1" dirty="0">
              <a:solidFill>
                <a:srgbClr val="002060"/>
              </a:solidFill>
              <a:latin typeface="Garamond" panose="02020404030301010803" pitchFamily="18" charset="0"/>
              <a:cs typeface="Arial" pitchFamily="34" charset="0"/>
            </a:endParaRPr>
          </a:p>
        </p:txBody>
      </p:sp>
      <p:sp>
        <p:nvSpPr>
          <p:cNvPr id="3" name="Segnaposto data 2">
            <a:extLst>
              <a:ext uri="{FF2B5EF4-FFF2-40B4-BE49-F238E27FC236}">
                <a16:creationId xmlns:a16="http://schemas.microsoft.com/office/drawing/2014/main" xmlns="" id="{C8669DA1-41FB-4EA3-8F38-19487178DC1E}"/>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57BC2BF3-274A-42E8-A390-F30100057D5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34896750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C0A3BCC-A5DF-4417-B8BD-6707EC3B1ADD}"/>
              </a:ext>
            </a:extLst>
          </p:cNvPr>
          <p:cNvSpPr/>
          <p:nvPr/>
        </p:nvSpPr>
        <p:spPr>
          <a:xfrm>
            <a:off x="1105786" y="455289"/>
            <a:ext cx="9633098" cy="4924425"/>
          </a:xfrm>
          <a:prstGeom prst="rect">
            <a:avLst/>
          </a:prstGeom>
        </p:spPr>
        <p:txBody>
          <a:bodyPr wrap="square">
            <a:spAutoFit/>
          </a:bodyPr>
          <a:lstStyle/>
          <a:p>
            <a:pPr algn="ctr">
              <a:spcBef>
                <a:spcPct val="0"/>
              </a:spcBef>
              <a:defRPr/>
            </a:pPr>
            <a:r>
              <a:rPr lang="it-IT" altLang="it-IT" sz="2800" b="1" dirty="0">
                <a:solidFill>
                  <a:srgbClr val="002060"/>
                </a:solidFill>
                <a:latin typeface="Garamond" panose="02020404030301010803" pitchFamily="18" charset="0"/>
                <a:cs typeface="Arial" pitchFamily="34" charset="0"/>
              </a:rPr>
              <a:t>D.M. N. 225/2015 </a:t>
            </a:r>
          </a:p>
          <a:p>
            <a:pPr algn="ctr">
              <a:spcBef>
                <a:spcPct val="0"/>
              </a:spcBef>
              <a:defRPr/>
            </a:pPr>
            <a:endParaRPr lang="it-IT" altLang="it-IT" sz="2600" b="1" dirty="0">
              <a:solidFill>
                <a:srgbClr val="002060"/>
              </a:solidFill>
              <a:latin typeface="Garamond" panose="02020404030301010803" pitchFamily="18" charset="0"/>
              <a:cs typeface="Arial" pitchFamily="34" charset="0"/>
            </a:endParaRPr>
          </a:p>
          <a:p>
            <a:pPr algn="just">
              <a:spcBef>
                <a:spcPct val="0"/>
              </a:spcBef>
              <a:defRPr/>
            </a:pPr>
            <a:r>
              <a:rPr lang="it-IT" altLang="it-IT" sz="2600" b="1" dirty="0">
                <a:solidFill>
                  <a:srgbClr val="002060"/>
                </a:solidFill>
                <a:latin typeface="Garamond" panose="02020404030301010803" pitchFamily="18" charset="0"/>
              </a:rPr>
              <a:t>«Regolamento recante norme per disciplinare l’impiego dei prodotti energetici ed degli oli lubrificanti nelle imbarcazioni in navigazione nelle acque marine comunitarie e nelle acque interne»</a:t>
            </a:r>
          </a:p>
          <a:p>
            <a:pPr algn="just">
              <a:spcBef>
                <a:spcPct val="0"/>
              </a:spcBef>
              <a:defRPr/>
            </a:pPr>
            <a:endParaRPr lang="it-IT" altLang="it-IT" sz="2600" b="1" dirty="0">
              <a:solidFill>
                <a:srgbClr val="002060"/>
              </a:solidFill>
              <a:latin typeface="Garamond" panose="02020404030301010803" pitchFamily="18" charset="0"/>
              <a:cs typeface="Arial" pitchFamily="34" charset="0"/>
            </a:endParaRPr>
          </a:p>
          <a:p>
            <a:pPr algn="just">
              <a:spcBef>
                <a:spcPct val="0"/>
              </a:spcBef>
              <a:defRPr/>
            </a:pPr>
            <a:r>
              <a:rPr lang="it-IT" sz="2600" b="1" dirty="0">
                <a:solidFill>
                  <a:srgbClr val="002060"/>
                </a:solidFill>
                <a:latin typeface="Garamond" panose="02020404030301010803" pitchFamily="18" charset="0"/>
                <a:cs typeface="Arial" pitchFamily="34" charset="0"/>
              </a:rPr>
              <a:t>Il D.M. 225/2015 - art. 1, (Campo di applicazione e definizioni) comma 1 definisce:</a:t>
            </a:r>
          </a:p>
          <a:p>
            <a:pPr algn="just">
              <a:spcBef>
                <a:spcPct val="0"/>
              </a:spcBef>
              <a:defRPr/>
            </a:pPr>
            <a:endParaRPr lang="it-IT" sz="2600" b="1" dirty="0">
              <a:solidFill>
                <a:srgbClr val="002060"/>
              </a:solidFill>
              <a:latin typeface="Garamond" panose="02020404030301010803" pitchFamily="18" charset="0"/>
              <a:cs typeface="Arial" pitchFamily="34" charset="0"/>
            </a:endParaRPr>
          </a:p>
          <a:p>
            <a:pPr algn="just">
              <a:spcBef>
                <a:spcPct val="0"/>
              </a:spcBef>
              <a:defRPr/>
            </a:pPr>
            <a:r>
              <a:rPr lang="it-IT" sz="2600" b="1" dirty="0">
                <a:solidFill>
                  <a:srgbClr val="002060"/>
                </a:solidFill>
                <a:latin typeface="Garamond" panose="02020404030301010803" pitchFamily="18" charset="0"/>
                <a:cs typeface="Arial" pitchFamily="34" charset="0"/>
              </a:rPr>
              <a:t> </a:t>
            </a:r>
            <a:r>
              <a:rPr lang="it-IT" altLang="it-IT" sz="2600" b="1" dirty="0">
                <a:solidFill>
                  <a:srgbClr val="002060"/>
                </a:solidFill>
                <a:latin typeface="Garamond" panose="02020404030301010803" pitchFamily="18" charset="0"/>
                <a:cs typeface="Arial" pitchFamily="34" charset="0"/>
              </a:rPr>
              <a:t>- alla lettera l), il </a:t>
            </a:r>
            <a:r>
              <a:rPr lang="it-IT" altLang="it-IT" sz="2600" b="1" u="sng" dirty="0">
                <a:solidFill>
                  <a:srgbClr val="002060"/>
                </a:solidFill>
                <a:latin typeface="Garamond" panose="02020404030301010803" pitchFamily="18" charset="0"/>
                <a:cs typeface="Arial" pitchFamily="34" charset="0"/>
              </a:rPr>
              <a:t>rifornimento diretto</a:t>
            </a:r>
            <a:r>
              <a:rPr lang="it-IT" altLang="it-IT" sz="2600" b="1" dirty="0">
                <a:solidFill>
                  <a:srgbClr val="002060"/>
                </a:solidFill>
                <a:latin typeface="Garamond" panose="02020404030301010803" pitchFamily="18" charset="0"/>
                <a:cs typeface="Arial" pitchFamily="34" charset="0"/>
              </a:rPr>
              <a:t>: il rifornimento di carburanti esenti per la navigazione effettuato, direttamente da un deposito fiscale, mediante </a:t>
            </a:r>
            <a:r>
              <a:rPr lang="it-IT" altLang="it-IT" sz="2600" b="1" u="sng" dirty="0">
                <a:solidFill>
                  <a:srgbClr val="002060"/>
                </a:solidFill>
                <a:latin typeface="Garamond" panose="02020404030301010803" pitchFamily="18" charset="0"/>
                <a:cs typeface="Arial" pitchFamily="34" charset="0"/>
              </a:rPr>
              <a:t>autocisterna</a:t>
            </a:r>
            <a:r>
              <a:rPr lang="it-IT" altLang="it-IT" sz="2600" b="1" dirty="0">
                <a:solidFill>
                  <a:srgbClr val="002060"/>
                </a:solidFill>
                <a:latin typeface="Garamond" panose="02020404030301010803" pitchFamily="18" charset="0"/>
                <a:cs typeface="Arial" pitchFamily="34" charset="0"/>
              </a:rPr>
              <a:t>, </a:t>
            </a:r>
            <a:r>
              <a:rPr lang="it-IT" altLang="it-IT" sz="2600" b="1" u="sng" dirty="0">
                <a:solidFill>
                  <a:srgbClr val="002060"/>
                </a:solidFill>
                <a:latin typeface="Garamond" panose="02020404030301010803" pitchFamily="18" charset="0"/>
                <a:cs typeface="Arial" pitchFamily="34" charset="0"/>
              </a:rPr>
              <a:t>bettolina</a:t>
            </a:r>
            <a:r>
              <a:rPr lang="it-IT" altLang="it-IT" sz="2600" b="1" dirty="0">
                <a:solidFill>
                  <a:srgbClr val="002060"/>
                </a:solidFill>
                <a:latin typeface="Garamond" panose="02020404030301010803" pitchFamily="18" charset="0"/>
                <a:cs typeface="Arial" pitchFamily="34" charset="0"/>
              </a:rPr>
              <a:t> o a </a:t>
            </a:r>
            <a:r>
              <a:rPr lang="it-IT" altLang="it-IT" sz="2600" b="1" u="sng" dirty="0">
                <a:solidFill>
                  <a:srgbClr val="002060"/>
                </a:solidFill>
                <a:latin typeface="Garamond" panose="02020404030301010803" pitchFamily="18" charset="0"/>
                <a:cs typeface="Arial" pitchFamily="34" charset="0"/>
              </a:rPr>
              <a:t>mezzo tubazione</a:t>
            </a:r>
            <a:r>
              <a:rPr lang="it-IT" altLang="it-IT" sz="2600" b="1" dirty="0">
                <a:solidFill>
                  <a:srgbClr val="002060"/>
                </a:solidFill>
                <a:latin typeface="Garamond" panose="02020404030301010803" pitchFamily="18" charset="0"/>
                <a:cs typeface="Arial" pitchFamily="34" charset="0"/>
              </a:rPr>
              <a:t>.</a:t>
            </a:r>
          </a:p>
        </p:txBody>
      </p:sp>
      <p:sp>
        <p:nvSpPr>
          <p:cNvPr id="3" name="Segnaposto data 2">
            <a:extLst>
              <a:ext uri="{FF2B5EF4-FFF2-40B4-BE49-F238E27FC236}">
                <a16:creationId xmlns:a16="http://schemas.microsoft.com/office/drawing/2014/main" xmlns="" id="{FF8418FA-D2EF-4465-A7E7-65FA163E8932}"/>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56310ADC-ED38-4D1F-932E-05F8F188470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7988139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1F0BC5B0-87A9-4841-BF16-BDB743C9974D}"/>
              </a:ext>
            </a:extLst>
          </p:cNvPr>
          <p:cNvSpPr/>
          <p:nvPr/>
        </p:nvSpPr>
        <p:spPr>
          <a:xfrm>
            <a:off x="1672856" y="666836"/>
            <a:ext cx="8846288" cy="5170646"/>
          </a:xfrm>
          <a:prstGeom prst="rect">
            <a:avLst/>
          </a:prstGeom>
        </p:spPr>
        <p:txBody>
          <a:bodyPr wrap="square">
            <a:spAutoFit/>
          </a:bodyPr>
          <a:lstStyle/>
          <a:p>
            <a:pPr algn="ctr">
              <a:spcBef>
                <a:spcPct val="0"/>
              </a:spcBef>
              <a:defRPr/>
            </a:pPr>
            <a:r>
              <a:rPr lang="it-IT" altLang="it-IT" sz="2600" b="1" dirty="0">
                <a:solidFill>
                  <a:srgbClr val="002060"/>
                </a:solidFill>
                <a:latin typeface="Garamond" panose="02020404030301010803" pitchFamily="18" charset="0"/>
                <a:cs typeface="Arial" pitchFamily="34" charset="0"/>
              </a:rPr>
              <a:t>D.M. N. 225/2015 </a:t>
            </a:r>
          </a:p>
          <a:p>
            <a:pPr algn="just">
              <a:spcBef>
                <a:spcPct val="0"/>
              </a:spcBef>
              <a:defRPr/>
            </a:pPr>
            <a:endParaRPr lang="it-IT" altLang="it-IT" b="1" dirty="0">
              <a:solidFill>
                <a:srgbClr val="002060"/>
              </a:solidFill>
              <a:latin typeface="Garamond" panose="02020404030301010803" pitchFamily="18" charset="0"/>
              <a:cs typeface="Arial" pitchFamily="34" charset="0"/>
            </a:endParaRPr>
          </a:p>
          <a:p>
            <a:pPr algn="just">
              <a:spcBef>
                <a:spcPct val="0"/>
              </a:spcBef>
              <a:defRPr/>
            </a:pPr>
            <a:r>
              <a:rPr lang="it-IT" altLang="it-IT" sz="2400" b="1" dirty="0">
                <a:solidFill>
                  <a:srgbClr val="002060"/>
                </a:solidFill>
                <a:latin typeface="Garamond" panose="02020404030301010803" pitchFamily="18" charset="0"/>
                <a:cs typeface="Arial" pitchFamily="34" charset="0"/>
              </a:rPr>
              <a:t>Il D.M. 225/2015, all’art. 1, comma 2, stabilisce: </a:t>
            </a:r>
          </a:p>
          <a:p>
            <a:pPr algn="just">
              <a:spcBef>
                <a:spcPct val="0"/>
              </a:spcBef>
              <a:defRPr/>
            </a:pPr>
            <a:endParaRPr lang="it-IT" altLang="it-IT" sz="2400" b="1" dirty="0">
              <a:solidFill>
                <a:srgbClr val="002060"/>
              </a:solidFill>
              <a:latin typeface="Garamond" panose="02020404030301010803" pitchFamily="18" charset="0"/>
              <a:cs typeface="Arial" pitchFamily="34" charset="0"/>
            </a:endParaRPr>
          </a:p>
          <a:p>
            <a:pPr algn="just">
              <a:spcBef>
                <a:spcPct val="0"/>
              </a:spcBef>
              <a:defRPr/>
            </a:pPr>
            <a:r>
              <a:rPr lang="it-IT" altLang="it-IT" sz="2400" b="1" dirty="0">
                <a:solidFill>
                  <a:srgbClr val="002060"/>
                </a:solidFill>
                <a:latin typeface="Garamond" panose="02020404030301010803" pitchFamily="18" charset="0"/>
                <a:cs typeface="Arial" pitchFamily="34" charset="0"/>
              </a:rPr>
              <a:t>«Il presente regolamento disciplina l'impiego dei carburanti esenti per la navigazione nonché degli oli lubrificanti esenti. L'esenzione è applicata ai prodotti energetici impiegati come carburanti per la navigazione nelle acque marine comunitarie, compresa la pesca, per la navigazione nelle acque interne, limitatamente alla pesca e al trasporto delle merci, nonché per il dragaggio di vie navigabili e porti. Le acque marine comunitarie sono costituite dalle acque territoriali e dalle acque marittime interne degli Stati membri, incluse quelle lagunari ed escluse quelle appartenenti a territori che non sono parte del territorio doganale della Comunità».</a:t>
            </a:r>
          </a:p>
        </p:txBody>
      </p:sp>
      <p:sp>
        <p:nvSpPr>
          <p:cNvPr id="3" name="Segnaposto data 2">
            <a:extLst>
              <a:ext uri="{FF2B5EF4-FFF2-40B4-BE49-F238E27FC236}">
                <a16:creationId xmlns:a16="http://schemas.microsoft.com/office/drawing/2014/main" xmlns="" id="{4EC02898-1F09-49A1-80C2-B5AE8E633840}"/>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DF9CCB40-49B6-4430-89F1-6FC0BDC11049}"/>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15570731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33F8A50F-8F31-425C-BF94-1FC318A2E2A6}"/>
              </a:ext>
            </a:extLst>
          </p:cNvPr>
          <p:cNvSpPr/>
          <p:nvPr/>
        </p:nvSpPr>
        <p:spPr>
          <a:xfrm>
            <a:off x="1311349" y="1382286"/>
            <a:ext cx="9569302" cy="4093428"/>
          </a:xfrm>
          <a:prstGeom prst="rect">
            <a:avLst/>
          </a:prstGeom>
        </p:spPr>
        <p:txBody>
          <a:bodyPr wrap="square">
            <a:spAutoFit/>
          </a:bodyPr>
          <a:lstStyle/>
          <a:p>
            <a:pPr algn="just">
              <a:spcBef>
                <a:spcPct val="0"/>
              </a:spcBef>
              <a:defRPr/>
            </a:pPr>
            <a:r>
              <a:rPr lang="it-IT" altLang="it-IT" sz="2600" b="1" dirty="0">
                <a:solidFill>
                  <a:srgbClr val="002060"/>
                </a:solidFill>
                <a:latin typeface="Garamond" panose="02020404030301010803" pitchFamily="18" charset="0"/>
                <a:cs typeface="Arial" pitchFamily="34" charset="0"/>
              </a:rPr>
              <a:t>L'agevolazione trova applicazione per i prodotti utilizzati nei seguenti impieghi:</a:t>
            </a:r>
          </a:p>
          <a:p>
            <a:pPr algn="just">
              <a:spcBef>
                <a:spcPct val="0"/>
              </a:spcBef>
              <a:defRPr/>
            </a:pPr>
            <a:r>
              <a:rPr lang="it-IT" altLang="it-IT" sz="2600" b="1" dirty="0">
                <a:solidFill>
                  <a:srgbClr val="002060"/>
                </a:solidFill>
                <a:latin typeface="Garamond" panose="02020404030301010803" pitchFamily="18" charset="0"/>
                <a:cs typeface="Arial" pitchFamily="34" charset="0"/>
              </a:rPr>
              <a:t>a) per la navigazione nelle acque marine comunitarie, compresa la pesca (anche se la navigazione include acque non comunitarie);</a:t>
            </a:r>
          </a:p>
          <a:p>
            <a:pPr algn="just">
              <a:spcBef>
                <a:spcPct val="0"/>
              </a:spcBef>
              <a:defRPr/>
            </a:pPr>
            <a:r>
              <a:rPr lang="it-IT" altLang="it-IT" sz="2600" b="1" dirty="0">
                <a:solidFill>
                  <a:srgbClr val="002060"/>
                </a:solidFill>
                <a:latin typeface="Garamond" panose="02020404030301010803" pitchFamily="18" charset="0"/>
                <a:cs typeface="Arial" pitchFamily="34" charset="0"/>
              </a:rPr>
              <a:t>b) per la navigazione nelle acque interne, limitatamente al trasporto merci ed alla pesca professionale;</a:t>
            </a:r>
          </a:p>
          <a:p>
            <a:pPr algn="just">
              <a:spcBef>
                <a:spcPct val="0"/>
              </a:spcBef>
              <a:defRPr/>
            </a:pPr>
            <a:r>
              <a:rPr lang="it-IT" altLang="it-IT" sz="2600" b="1" dirty="0">
                <a:solidFill>
                  <a:srgbClr val="002060"/>
                </a:solidFill>
                <a:latin typeface="Garamond" panose="02020404030301010803" pitchFamily="18" charset="0"/>
                <a:cs typeface="Arial" pitchFamily="34" charset="0"/>
              </a:rPr>
              <a:t>c) per il dragaggio di vie navigabili e porti;</a:t>
            </a:r>
          </a:p>
          <a:p>
            <a:pPr algn="just">
              <a:spcBef>
                <a:spcPct val="0"/>
              </a:spcBef>
              <a:defRPr/>
            </a:pPr>
            <a:r>
              <a:rPr lang="it-IT" altLang="it-IT" sz="2600" b="1" dirty="0">
                <a:solidFill>
                  <a:srgbClr val="002060"/>
                </a:solidFill>
                <a:latin typeface="Garamond" panose="02020404030301010803" pitchFamily="18" charset="0"/>
                <a:cs typeface="Arial" pitchFamily="34" charset="0"/>
              </a:rPr>
              <a:t>d) per la navigazione nelle acque marine comunitarie di unità da diporto adibite ad esclusivo scopo commerciale mediante contratto di noleggio.</a:t>
            </a:r>
          </a:p>
        </p:txBody>
      </p:sp>
      <p:sp>
        <p:nvSpPr>
          <p:cNvPr id="3" name="Segnaposto data 2">
            <a:extLst>
              <a:ext uri="{FF2B5EF4-FFF2-40B4-BE49-F238E27FC236}">
                <a16:creationId xmlns:a16="http://schemas.microsoft.com/office/drawing/2014/main" xmlns="" id="{A67F43CF-E514-466E-B04C-74795BA22334}"/>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913289BF-9FBA-44FF-96EA-85455C425524}"/>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8460177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246110A3-4A8D-4AFF-81CF-2FC940F3355C}"/>
              </a:ext>
            </a:extLst>
          </p:cNvPr>
          <p:cNvSpPr/>
          <p:nvPr/>
        </p:nvSpPr>
        <p:spPr>
          <a:xfrm>
            <a:off x="1449572" y="848417"/>
            <a:ext cx="9292856" cy="4801314"/>
          </a:xfrm>
          <a:prstGeom prst="rect">
            <a:avLst/>
          </a:prstGeom>
        </p:spPr>
        <p:txBody>
          <a:bodyPr wrap="square">
            <a:spAutoFit/>
          </a:bodyPr>
          <a:lstStyle/>
          <a:p>
            <a:pPr algn="ctr">
              <a:spcBef>
                <a:spcPct val="0"/>
              </a:spcBef>
            </a:pPr>
            <a:r>
              <a:rPr lang="it-IT" altLang="it-IT" sz="2800" b="1" dirty="0">
                <a:solidFill>
                  <a:srgbClr val="002060"/>
                </a:solidFill>
                <a:latin typeface="Garamond" panose="02020404030301010803" pitchFamily="18" charset="0"/>
                <a:cs typeface="Arial" panose="020B0604020202020204" pitchFamily="34" charset="0"/>
              </a:rPr>
              <a:t>D.M. N. 225/2015 </a:t>
            </a:r>
          </a:p>
          <a:p>
            <a:pPr algn="ctr">
              <a:spcBef>
                <a:spcPct val="0"/>
              </a:spcBef>
            </a:pPr>
            <a:r>
              <a:rPr lang="en-US" altLang="it-IT" dirty="0">
                <a:solidFill>
                  <a:srgbClr val="002060"/>
                </a:solidFill>
                <a:latin typeface="Garamond" panose="02020404030301010803" pitchFamily="18" charset="0"/>
              </a:rPr>
              <a:t> </a:t>
            </a:r>
            <a:endParaRPr lang="en-US" altLang="it-IT" b="1" dirty="0">
              <a:solidFill>
                <a:srgbClr val="002060"/>
              </a:solidFill>
              <a:latin typeface="Garamond" panose="02020404030301010803" pitchFamily="18" charset="0"/>
              <a:cs typeface="Arial" panose="020B0604020202020204" pitchFamily="34" charset="0"/>
            </a:endParaRPr>
          </a:p>
          <a:p>
            <a:pPr>
              <a:spcBef>
                <a:spcPct val="0"/>
              </a:spcBef>
            </a:pPr>
            <a:r>
              <a:rPr lang="it-IT" altLang="it-IT" sz="2600" b="1" dirty="0">
                <a:solidFill>
                  <a:srgbClr val="002060"/>
                </a:solidFill>
                <a:latin typeface="Garamond" panose="02020404030301010803" pitchFamily="18" charset="0"/>
                <a:cs typeface="Arial" panose="020B0604020202020204" pitchFamily="34" charset="0"/>
              </a:rPr>
              <a:t>Il D.M. 225/2015, all’art. 1, comma 3, stabilisce :</a:t>
            </a:r>
          </a:p>
          <a:p>
            <a:pPr>
              <a:spcBef>
                <a:spcPct val="0"/>
              </a:spcBef>
            </a:pPr>
            <a:endParaRPr lang="it-IT" altLang="it-IT" sz="2600" b="1" dirty="0">
              <a:solidFill>
                <a:srgbClr val="002060"/>
              </a:solidFill>
              <a:latin typeface="Garamond" panose="02020404030301010803" pitchFamily="18" charset="0"/>
              <a:cs typeface="Arial" panose="020B0604020202020204" pitchFamily="34" charset="0"/>
            </a:endParaRP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«Relativamente alla navigazione nelle acque marine comunitarie, l'</a:t>
            </a:r>
            <a:r>
              <a:rPr lang="it-IT" altLang="it-IT" sz="2600" b="1" u="sng" dirty="0">
                <a:solidFill>
                  <a:srgbClr val="002060"/>
                </a:solidFill>
                <a:latin typeface="Garamond" panose="02020404030301010803" pitchFamily="18" charset="0"/>
                <a:cs typeface="Arial" panose="020B0604020202020204" pitchFamily="34" charset="0"/>
              </a:rPr>
              <a:t>esenzione</a:t>
            </a:r>
            <a:r>
              <a:rPr lang="it-IT" altLang="it-IT" sz="2600" b="1" dirty="0">
                <a:solidFill>
                  <a:srgbClr val="002060"/>
                </a:solidFill>
                <a:latin typeface="Garamond" panose="02020404030301010803" pitchFamily="18" charset="0"/>
                <a:cs typeface="Arial" panose="020B0604020202020204" pitchFamily="34" charset="0"/>
              </a:rPr>
              <a:t> di cui al comma 2 trova applicazione con riguardo alle imbarcazioni, in possesso delle specifiche autorizzazioni o licenze previste dalla normativa vigente, in navigazione diretta fra porti nazionali, incluso il caso in cui il porto di arrivo coincida con quello di partenza, o in navigazione diretta da un porto del territorio dello Stato verso porti comunitari, anche se la navigazione include acque non comunitarie.»</a:t>
            </a:r>
          </a:p>
        </p:txBody>
      </p:sp>
      <p:sp>
        <p:nvSpPr>
          <p:cNvPr id="3" name="Segnaposto data 2">
            <a:extLst>
              <a:ext uri="{FF2B5EF4-FFF2-40B4-BE49-F238E27FC236}">
                <a16:creationId xmlns:a16="http://schemas.microsoft.com/office/drawing/2014/main" xmlns="" id="{4E76D44F-0AA3-4E9F-9640-2B83397C4FB8}"/>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64018B86-7B9A-478A-B398-6A4EFFA99CDE}"/>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42384386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B61E9529-7F1A-405B-9B48-E2EF9440D227}"/>
              </a:ext>
            </a:extLst>
          </p:cNvPr>
          <p:cNvSpPr/>
          <p:nvPr/>
        </p:nvSpPr>
        <p:spPr>
          <a:xfrm>
            <a:off x="1694121" y="1173270"/>
            <a:ext cx="8803758" cy="4001095"/>
          </a:xfrm>
          <a:prstGeom prst="rect">
            <a:avLst/>
          </a:prstGeom>
        </p:spPr>
        <p:txBody>
          <a:bodyPr wrap="square">
            <a:spAutoFit/>
          </a:bodyPr>
          <a:lstStyle/>
          <a:p>
            <a:pPr algn="ctr">
              <a:spcBef>
                <a:spcPct val="0"/>
              </a:spcBef>
            </a:pPr>
            <a:r>
              <a:rPr lang="it-IT" altLang="it-IT" sz="2800" b="1" dirty="0">
                <a:solidFill>
                  <a:srgbClr val="002060"/>
                </a:solidFill>
                <a:latin typeface="Garamond" panose="02020404030301010803" pitchFamily="18" charset="0"/>
                <a:cs typeface="Arial" panose="020B0604020202020204" pitchFamily="34" charset="0"/>
              </a:rPr>
              <a:t>D.M. N. 225/2015 </a:t>
            </a:r>
          </a:p>
          <a:p>
            <a:pPr algn="ctr">
              <a:spcBef>
                <a:spcPct val="0"/>
              </a:spcBef>
            </a:pPr>
            <a:endParaRPr lang="en-US" altLang="it-IT" b="1" dirty="0">
              <a:solidFill>
                <a:srgbClr val="002060"/>
              </a:solidFill>
              <a:latin typeface="Garamond" panose="02020404030301010803" pitchFamily="18" charset="0"/>
              <a:cs typeface="Arial" panose="020B0604020202020204" pitchFamily="34" charset="0"/>
            </a:endParaRP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Il D.M. 225/2015, all’art. 1, comma 4, stabilisce :</a:t>
            </a: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 </a:t>
            </a: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«Relativamente all'attività di pesca marittima, l'esenzione di cui al comma 2 del presente articolo compete ai soli soggetti iscritti nei registri di cui agli artt. 2 e 3 del </a:t>
            </a:r>
            <a:r>
              <a:rPr lang="it-IT" altLang="it-IT" sz="2600" b="1" dirty="0" err="1">
                <a:solidFill>
                  <a:srgbClr val="002060"/>
                </a:solidFill>
                <a:latin typeface="Garamond" panose="02020404030301010803" pitchFamily="18" charset="0"/>
                <a:cs typeface="Arial" panose="020B0604020202020204" pitchFamily="34" charset="0"/>
              </a:rPr>
              <a:t>D.Lgs.</a:t>
            </a:r>
            <a:r>
              <a:rPr lang="it-IT" altLang="it-IT" sz="2600" b="1" dirty="0">
                <a:solidFill>
                  <a:srgbClr val="002060"/>
                </a:solidFill>
                <a:latin typeface="Garamond" panose="02020404030301010803" pitchFamily="18" charset="0"/>
                <a:cs typeface="Arial" panose="020B0604020202020204" pitchFamily="34" charset="0"/>
              </a:rPr>
              <a:t> 26 maggio 2004, n. 153, che esercitano l'attività di pesca nelle acque marine con imbarcazioni munite della licenza di cui all'art. 4 del medesimo </a:t>
            </a:r>
            <a:r>
              <a:rPr lang="it-IT" altLang="it-IT" sz="2600" b="1" dirty="0" err="1">
                <a:solidFill>
                  <a:srgbClr val="002060"/>
                </a:solidFill>
                <a:latin typeface="Garamond" panose="02020404030301010803" pitchFamily="18" charset="0"/>
                <a:cs typeface="Arial" panose="020B0604020202020204" pitchFamily="34" charset="0"/>
              </a:rPr>
              <a:t>D.Lgs.</a:t>
            </a:r>
            <a:r>
              <a:rPr lang="it-IT" altLang="it-IT" sz="2600" b="1" dirty="0">
                <a:solidFill>
                  <a:srgbClr val="002060"/>
                </a:solidFill>
                <a:latin typeface="Garamond" panose="02020404030301010803" pitchFamily="18" charset="0"/>
                <a:cs typeface="Arial" panose="020B0604020202020204" pitchFamily="34" charset="0"/>
              </a:rPr>
              <a:t> n. 153 del 2004.»</a:t>
            </a:r>
          </a:p>
        </p:txBody>
      </p:sp>
      <p:sp>
        <p:nvSpPr>
          <p:cNvPr id="3" name="Segnaposto data 2">
            <a:extLst>
              <a:ext uri="{FF2B5EF4-FFF2-40B4-BE49-F238E27FC236}">
                <a16:creationId xmlns:a16="http://schemas.microsoft.com/office/drawing/2014/main" xmlns="" id="{22A1AC60-CA83-4A42-A130-A9B7653BBDEF}"/>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662796CF-13BD-4A2E-A837-C5F86C6F3C4F}"/>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00625403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BF685641-7EA0-4576-87F7-A289953251B7}"/>
              </a:ext>
            </a:extLst>
          </p:cNvPr>
          <p:cNvSpPr/>
          <p:nvPr/>
        </p:nvSpPr>
        <p:spPr>
          <a:xfrm>
            <a:off x="1577163" y="1136326"/>
            <a:ext cx="9037674" cy="4124206"/>
          </a:xfrm>
          <a:prstGeom prst="rect">
            <a:avLst/>
          </a:prstGeom>
        </p:spPr>
        <p:txBody>
          <a:bodyPr wrap="square">
            <a:spAutoFit/>
          </a:bodyPr>
          <a:lstStyle/>
          <a:p>
            <a:pPr algn="ctr">
              <a:spcBef>
                <a:spcPct val="0"/>
              </a:spcBef>
            </a:pPr>
            <a:r>
              <a:rPr lang="it-IT" altLang="it-IT" sz="2800" b="1" dirty="0">
                <a:solidFill>
                  <a:srgbClr val="002060"/>
                </a:solidFill>
                <a:latin typeface="Garamond" panose="02020404030301010803" pitchFamily="18" charset="0"/>
                <a:cs typeface="Arial" panose="020B0604020202020204" pitchFamily="34" charset="0"/>
              </a:rPr>
              <a:t>D.M. N. 225/2015 </a:t>
            </a:r>
          </a:p>
          <a:p>
            <a:pPr algn="ctr">
              <a:spcBef>
                <a:spcPct val="0"/>
              </a:spcBef>
            </a:pPr>
            <a:endParaRPr lang="en-US" altLang="it-IT" sz="2600" b="1" dirty="0">
              <a:solidFill>
                <a:srgbClr val="002060"/>
              </a:solidFill>
              <a:latin typeface="Garamond" panose="02020404030301010803" pitchFamily="18" charset="0"/>
              <a:cs typeface="Arial" panose="020B0604020202020204" pitchFamily="34" charset="0"/>
            </a:endParaRP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Il D.M. 225/2015, all’art. 1, comma 5, stabilisce :</a:t>
            </a: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 </a:t>
            </a: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«Relativamente al trasporto merci nelle acque marine comunitarie e nelle acque interne, all'attività di dragaggio di vie navigabili e porti e alla pesca professionale nelle acque interne, l'esenzione di cui al comma 2 del presente articolo compete ai soli soggetti in possesso delle specifiche autorizzazioni o licenze previste dalla normativa vigente.»</a:t>
            </a:r>
          </a:p>
        </p:txBody>
      </p:sp>
      <p:sp>
        <p:nvSpPr>
          <p:cNvPr id="3" name="Segnaposto data 2">
            <a:extLst>
              <a:ext uri="{FF2B5EF4-FFF2-40B4-BE49-F238E27FC236}">
                <a16:creationId xmlns:a16="http://schemas.microsoft.com/office/drawing/2014/main" xmlns="" id="{4BFB84B0-5D55-49B3-860F-6E2812209E2C}"/>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4A4F63E1-4636-4C7B-87C6-DB7E01631D3C}"/>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9228312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D50DF15-9C95-498D-AF53-1614186FDC3D}"/>
              </a:ext>
            </a:extLst>
          </p:cNvPr>
          <p:cNvSpPr/>
          <p:nvPr/>
        </p:nvSpPr>
        <p:spPr>
          <a:xfrm>
            <a:off x="1481470" y="795532"/>
            <a:ext cx="9229060" cy="4801314"/>
          </a:xfrm>
          <a:prstGeom prst="rect">
            <a:avLst/>
          </a:prstGeom>
        </p:spPr>
        <p:txBody>
          <a:bodyPr wrap="square">
            <a:spAutoFit/>
          </a:bodyPr>
          <a:lstStyle/>
          <a:p>
            <a:pPr algn="ctr">
              <a:spcBef>
                <a:spcPct val="0"/>
              </a:spcBef>
            </a:pPr>
            <a:r>
              <a:rPr lang="it-IT" altLang="it-IT" sz="2800" b="1" dirty="0">
                <a:solidFill>
                  <a:srgbClr val="002060"/>
                </a:solidFill>
                <a:latin typeface="Garamond" panose="02020404030301010803" pitchFamily="18" charset="0"/>
                <a:cs typeface="Arial" panose="020B0604020202020204" pitchFamily="34" charset="0"/>
              </a:rPr>
              <a:t>D.M. N.225/</a:t>
            </a:r>
            <a:r>
              <a:rPr lang="it-IT" altLang="it-IT" b="1" dirty="0">
                <a:solidFill>
                  <a:srgbClr val="002060"/>
                </a:solidFill>
                <a:latin typeface="Garamond" panose="02020404030301010803" pitchFamily="18" charset="0"/>
                <a:cs typeface="Arial" panose="020B0604020202020204" pitchFamily="34" charset="0"/>
              </a:rPr>
              <a:t>2015 </a:t>
            </a:r>
          </a:p>
          <a:p>
            <a:pPr algn="ctr">
              <a:spcBef>
                <a:spcPct val="0"/>
              </a:spcBef>
            </a:pPr>
            <a:endParaRPr lang="en-US" altLang="it-IT" b="1" dirty="0">
              <a:solidFill>
                <a:srgbClr val="002060"/>
              </a:solidFill>
              <a:latin typeface="Garamond" panose="02020404030301010803" pitchFamily="18" charset="0"/>
              <a:cs typeface="Arial" panose="020B0604020202020204" pitchFamily="34" charset="0"/>
            </a:endParaRP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Il D.M. 225/2015, all’art. 1, comma 6, stabilisce :</a:t>
            </a: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 </a:t>
            </a: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«Sono esclusi dall'esenzione di cui al comma 2 i prodotti energetici utilizzati dalle imbarcazioni private da diporto, fatti salvi i rifornimenti alle unità adibite ad esclusivo scopo commerciale mediante contratto di noleggio che effettuano la navigazione di cui al comma 3, sempreché ricorrano la necessaria assunzione dell'esercizio nonché l'utilizzazione della medesima unità direttamente da parte del soggetto esercente l'attività di noleggio.»</a:t>
            </a:r>
          </a:p>
        </p:txBody>
      </p:sp>
      <p:sp>
        <p:nvSpPr>
          <p:cNvPr id="3" name="Segnaposto data 2">
            <a:extLst>
              <a:ext uri="{FF2B5EF4-FFF2-40B4-BE49-F238E27FC236}">
                <a16:creationId xmlns:a16="http://schemas.microsoft.com/office/drawing/2014/main" xmlns="" id="{01E1BD7A-4D80-4EF3-BCDD-0AFB3FD2AF8A}"/>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A6470F1E-A2C3-43EE-8B01-5CF8C7E62D0D}"/>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364278921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DEEDB1A4-293D-451E-A3C7-B98FC1BC55E4}"/>
              </a:ext>
            </a:extLst>
          </p:cNvPr>
          <p:cNvSpPr/>
          <p:nvPr/>
        </p:nvSpPr>
        <p:spPr>
          <a:xfrm>
            <a:off x="1552353" y="816797"/>
            <a:ext cx="9420447" cy="4493538"/>
          </a:xfrm>
          <a:prstGeom prst="rect">
            <a:avLst/>
          </a:prstGeom>
        </p:spPr>
        <p:txBody>
          <a:bodyPr wrap="square">
            <a:spAutoFit/>
          </a:bodyPr>
          <a:lstStyle/>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Quindi, per la navigazione nelle acque marine comunitarie, in relazione ai commi 2 e 3 ne deriva che i </a:t>
            </a:r>
            <a:r>
              <a:rPr lang="it-IT" altLang="it-IT" sz="2600" b="1" u="sng" dirty="0">
                <a:solidFill>
                  <a:srgbClr val="002060"/>
                </a:solidFill>
                <a:latin typeface="Garamond" panose="02020404030301010803" pitchFamily="18" charset="0"/>
                <a:cs typeface="Arial" panose="020B0604020202020204" pitchFamily="34" charset="0"/>
              </a:rPr>
              <a:t>carburanti esenti </a:t>
            </a:r>
            <a:r>
              <a:rPr lang="it-IT" altLang="it-IT" sz="2600" b="1" dirty="0">
                <a:solidFill>
                  <a:srgbClr val="002060"/>
                </a:solidFill>
                <a:latin typeface="Garamond" panose="02020404030301010803" pitchFamily="18" charset="0"/>
                <a:cs typeface="Arial" panose="020B0604020202020204" pitchFamily="34" charset="0"/>
              </a:rPr>
              <a:t>ai sensi del punto 3 della Tabella A allegata al </a:t>
            </a:r>
            <a:r>
              <a:rPr lang="it-IT" altLang="it-IT" sz="2600" b="1" dirty="0" err="1">
                <a:solidFill>
                  <a:srgbClr val="002060"/>
                </a:solidFill>
                <a:latin typeface="Garamond" panose="02020404030301010803" pitchFamily="18" charset="0"/>
                <a:cs typeface="Arial" panose="020B0604020202020204" pitchFamily="34" charset="0"/>
              </a:rPr>
              <a:t>D.Lgs.</a:t>
            </a:r>
            <a:r>
              <a:rPr lang="it-IT" altLang="it-IT" sz="2600" b="1" dirty="0">
                <a:solidFill>
                  <a:srgbClr val="002060"/>
                </a:solidFill>
                <a:latin typeface="Garamond" panose="02020404030301010803" pitchFamily="18" charset="0"/>
                <a:cs typeface="Arial" panose="020B0604020202020204" pitchFamily="34" charset="0"/>
              </a:rPr>
              <a:t> n. 504/95 sono quelli impiegati nelle acque territoriali e nelle acque marittime interne, incluse quelle lagunari e le acque portuali. </a:t>
            </a:r>
          </a:p>
          <a:p>
            <a:pPr algn="just">
              <a:spcBef>
                <a:spcPct val="0"/>
              </a:spcBef>
            </a:pPr>
            <a:endParaRPr lang="it-IT" altLang="it-IT" sz="2600" b="1" dirty="0">
              <a:solidFill>
                <a:srgbClr val="002060"/>
              </a:solidFill>
              <a:latin typeface="Garamond" panose="02020404030301010803" pitchFamily="18" charset="0"/>
              <a:cs typeface="Arial" panose="020B0604020202020204" pitchFamily="34" charset="0"/>
            </a:endParaRPr>
          </a:p>
          <a:p>
            <a:pPr algn="just">
              <a:spcBef>
                <a:spcPct val="0"/>
              </a:spcBef>
            </a:pPr>
            <a:r>
              <a:rPr lang="it-IT" altLang="it-IT" sz="2600" b="1" dirty="0" smtClean="0">
                <a:solidFill>
                  <a:srgbClr val="002060"/>
                </a:solidFill>
                <a:latin typeface="Garamond" panose="02020404030301010803" pitchFamily="18" charset="0"/>
                <a:cs typeface="Arial" panose="020B0604020202020204" pitchFamily="34" charset="0"/>
              </a:rPr>
              <a:t>Rientrano nella </a:t>
            </a:r>
            <a:r>
              <a:rPr lang="it-IT" altLang="it-IT" sz="2600" b="1" dirty="0">
                <a:solidFill>
                  <a:srgbClr val="002060"/>
                </a:solidFill>
                <a:latin typeface="Garamond" panose="02020404030301010803" pitchFamily="18" charset="0"/>
                <a:cs typeface="Arial" panose="020B0604020202020204" pitchFamily="34" charset="0"/>
              </a:rPr>
              <a:t>disciplina del D.M. n. 225/2015 anche quelli </a:t>
            </a:r>
            <a:r>
              <a:rPr lang="it-IT" altLang="it-IT" sz="2600" b="1" dirty="0" smtClean="0">
                <a:solidFill>
                  <a:srgbClr val="002060"/>
                </a:solidFill>
                <a:latin typeface="Garamond" panose="02020404030301010803" pitchFamily="18" charset="0"/>
                <a:cs typeface="Arial" panose="020B0604020202020204" pitchFamily="34" charset="0"/>
              </a:rPr>
              <a:t>forniti </a:t>
            </a:r>
            <a:r>
              <a:rPr lang="it-IT" altLang="it-IT" sz="2600" b="1" dirty="0">
                <a:solidFill>
                  <a:srgbClr val="002060"/>
                </a:solidFill>
                <a:latin typeface="Garamond" panose="02020404030301010803" pitchFamily="18" charset="0"/>
                <a:cs typeface="Arial" panose="020B0604020202020204" pitchFamily="34" charset="0"/>
              </a:rPr>
              <a:t>ad imbarcazioni in navigazione diretta tra porti nazionali o da questi verso porti comunitari su tratte che comportano l'attraversamento di acque non comunitarie (cd. navigazioni promiscue).</a:t>
            </a:r>
          </a:p>
        </p:txBody>
      </p:sp>
      <p:sp>
        <p:nvSpPr>
          <p:cNvPr id="3" name="Segnaposto data 2">
            <a:extLst>
              <a:ext uri="{FF2B5EF4-FFF2-40B4-BE49-F238E27FC236}">
                <a16:creationId xmlns:a16="http://schemas.microsoft.com/office/drawing/2014/main" xmlns="" id="{DFD9DA48-CB04-4E89-95B8-9D9A7C5D1610}"/>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EF6646AE-C322-48DE-9137-F6AFE04D55A9}"/>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407988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a:extLst>
              <a:ext uri="{FF2B5EF4-FFF2-40B4-BE49-F238E27FC236}">
                <a16:creationId xmlns:a16="http://schemas.microsoft.com/office/drawing/2014/main" xmlns="" id="{056B0635-1AF1-4780-AD85-C93DCC83EE2E}"/>
              </a:ext>
            </a:extLst>
          </p:cNvPr>
          <p:cNvSpPr txBox="1">
            <a:spLocks noChangeArrowheads="1"/>
          </p:cNvSpPr>
          <p:nvPr/>
        </p:nvSpPr>
        <p:spPr bwMode="auto">
          <a:xfrm>
            <a:off x="852709" y="1182231"/>
            <a:ext cx="10162621" cy="4493538"/>
          </a:xfrm>
          <a:prstGeom prst="rect">
            <a:avLst/>
          </a:prstGeom>
          <a:noFill/>
          <a:ln>
            <a:noFill/>
          </a:ln>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it-IT" altLang="it-IT" sz="2800" b="1" dirty="0">
                <a:solidFill>
                  <a:srgbClr val="002060"/>
                </a:solidFill>
                <a:latin typeface="Garamond" panose="02020404030301010803" pitchFamily="18" charset="0"/>
                <a:cs typeface="Arial" charset="0"/>
              </a:rPr>
              <a:t>Art. 253 DEL TULD «PROVVISTE DI BORDO ESISTENTI SULLE NAVI IN ARRIVO» </a:t>
            </a:r>
          </a:p>
          <a:p>
            <a:pPr marL="342900" indent="-342900" algn="just">
              <a:buFontTx/>
              <a:buChar char="-"/>
              <a:defRPr/>
            </a:pPr>
            <a:endParaRPr lang="it-IT" altLang="it-IT" sz="2200" b="1" dirty="0">
              <a:solidFill>
                <a:srgbClr val="002060"/>
              </a:solidFill>
              <a:latin typeface="Garamond" panose="02020404030301010803" pitchFamily="18" charset="0"/>
              <a:cs typeface="Arial" charset="0"/>
            </a:endParaRPr>
          </a:p>
          <a:p>
            <a:pPr algn="just">
              <a:defRPr/>
            </a:pPr>
            <a:r>
              <a:rPr lang="it-IT" altLang="it-IT" sz="2600" b="1" dirty="0">
                <a:solidFill>
                  <a:srgbClr val="002060"/>
                </a:solidFill>
                <a:latin typeface="Garamond" panose="02020404030301010803" pitchFamily="18" charset="0"/>
                <a:cs typeface="Arial" charset="0"/>
              </a:rPr>
              <a:t>Le provviste di bordo estere esistenti sulle navi italiane e straniere possono essere consumate a bordo al momento dell’arrivo in un porto o in rada. </a:t>
            </a:r>
          </a:p>
          <a:p>
            <a:pPr algn="just">
              <a:defRPr/>
            </a:pPr>
            <a:r>
              <a:rPr lang="it-IT" altLang="it-IT" sz="2600" b="1" dirty="0">
                <a:solidFill>
                  <a:srgbClr val="002060"/>
                </a:solidFill>
                <a:latin typeface="Garamond" panose="02020404030301010803" pitchFamily="18" charset="0"/>
                <a:cs typeface="Arial" charset="0"/>
              </a:rPr>
              <a:t>Sono escluse da detta agevolazione le provviste consumate:</a:t>
            </a:r>
          </a:p>
          <a:p>
            <a:pPr algn="just">
              <a:defRPr/>
            </a:pPr>
            <a:r>
              <a:rPr lang="it-IT" altLang="it-IT" sz="2600" b="1" dirty="0">
                <a:solidFill>
                  <a:srgbClr val="002060"/>
                </a:solidFill>
                <a:latin typeface="Garamond" panose="02020404030301010803" pitchFamily="18" charset="0"/>
                <a:cs typeface="Arial" charset="0"/>
              </a:rPr>
              <a:t>a) sulle navi italiane militari o da diporto durante l’intera sosta;</a:t>
            </a:r>
          </a:p>
          <a:p>
            <a:pPr algn="just">
              <a:defRPr/>
            </a:pPr>
            <a:r>
              <a:rPr lang="it-IT" altLang="it-IT" sz="2600" b="1" dirty="0">
                <a:solidFill>
                  <a:srgbClr val="002060"/>
                </a:solidFill>
                <a:latin typeface="Garamond" panose="02020404030301010803" pitchFamily="18" charset="0"/>
                <a:cs typeface="Arial" charset="0"/>
              </a:rPr>
              <a:t>b) sulle navi italiane in disarmo ovvero nel periodo eccedente le 48 ore durante il quale si trovino in bacini, officine o cantieri per riparazioni o siano ferme per motivi non attinenti alla normale attività di trasporto. </a:t>
            </a:r>
          </a:p>
        </p:txBody>
      </p:sp>
      <p:sp>
        <p:nvSpPr>
          <p:cNvPr id="3" name="Segnaposto data 2">
            <a:extLst>
              <a:ext uri="{FF2B5EF4-FFF2-40B4-BE49-F238E27FC236}">
                <a16:creationId xmlns:a16="http://schemas.microsoft.com/office/drawing/2014/main" xmlns="" id="{814C3136-8D65-4BAA-8C9F-D77581A1A631}"/>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237FC3D7-6171-4B43-91BA-64ED2EB8142F}"/>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256509071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E720B4FD-ADA5-40B4-9AE7-1616E9C7519F}"/>
              </a:ext>
            </a:extLst>
          </p:cNvPr>
          <p:cNvSpPr/>
          <p:nvPr/>
        </p:nvSpPr>
        <p:spPr>
          <a:xfrm>
            <a:off x="1290084" y="782121"/>
            <a:ext cx="9611832" cy="5293757"/>
          </a:xfrm>
          <a:prstGeom prst="rect">
            <a:avLst/>
          </a:prstGeom>
        </p:spPr>
        <p:txBody>
          <a:bodyPr wrap="square">
            <a:spAutoFit/>
          </a:bodyPr>
          <a:lstStyle/>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I rifornimenti di carburante e/o di oli lubrificanti, in usi esenti per la navigazione, di cui al D.M. 225 del 15/12/2015, non rientrano tra le operazioni di esportazione (vedasi circolare n. 5 D/2016) e possono essere effettuati:</a:t>
            </a: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1. dagli impianti di distribuzione carburanti per usi esenti (direttamente nell’imbarcazione a mezzo colonnina erogatrice dei prodotti), autorizzati fiscalmente ai sensi dell'art. 3, del D.M. 225/2015;</a:t>
            </a:r>
          </a:p>
          <a:p>
            <a:pPr algn="just">
              <a:spcBef>
                <a:spcPct val="0"/>
              </a:spcBef>
            </a:pPr>
            <a:r>
              <a:rPr lang="it-IT" altLang="it-IT" sz="2600" b="1" dirty="0">
                <a:solidFill>
                  <a:srgbClr val="002060"/>
                </a:solidFill>
                <a:latin typeface="Garamond" panose="02020404030301010803" pitchFamily="18" charset="0"/>
                <a:cs typeface="Arial" panose="020B0604020202020204" pitchFamily="34" charset="0"/>
              </a:rPr>
              <a:t>2. dai depositi fiscali di prodotti energetici (il rifornimento di carburanti esenti per la navigazione effettuato, direttamente da un deposito fiscale, mediante autocisterna, bettolina o a mezzo tubazione, è definito come rifornimento diretto - art.1, comma </a:t>
            </a:r>
            <a:r>
              <a:rPr lang="da-DK" altLang="it-IT" sz="2600" b="1" dirty="0">
                <a:solidFill>
                  <a:srgbClr val="002060"/>
                </a:solidFill>
                <a:latin typeface="Garamond" panose="02020404030301010803" pitchFamily="18" charset="0"/>
                <a:cs typeface="Arial" panose="020B0604020202020204" pitchFamily="34" charset="0"/>
              </a:rPr>
              <a:t>1 lettera l) D.M. 225/2015).</a:t>
            </a:r>
          </a:p>
        </p:txBody>
      </p:sp>
      <p:sp>
        <p:nvSpPr>
          <p:cNvPr id="3" name="Segnaposto data 2">
            <a:extLst>
              <a:ext uri="{FF2B5EF4-FFF2-40B4-BE49-F238E27FC236}">
                <a16:creationId xmlns:a16="http://schemas.microsoft.com/office/drawing/2014/main" xmlns="" id="{3CFA34CB-2150-4D0B-A494-4D20910A398A}"/>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AEC87668-0001-4E2C-A17A-1C90040EFFC0}"/>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53673873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49EC5AEE-F153-4C71-9380-5335BCC69680}"/>
              </a:ext>
            </a:extLst>
          </p:cNvPr>
          <p:cNvSpPr/>
          <p:nvPr/>
        </p:nvSpPr>
        <p:spPr>
          <a:xfrm>
            <a:off x="1332614" y="625411"/>
            <a:ext cx="9526772" cy="4924425"/>
          </a:xfrm>
          <a:prstGeom prst="rect">
            <a:avLst/>
          </a:prstGeom>
        </p:spPr>
        <p:txBody>
          <a:bodyPr wrap="square">
            <a:spAutoFit/>
          </a:bodyPr>
          <a:lstStyle/>
          <a:p>
            <a:pPr algn="ctr">
              <a:spcBef>
                <a:spcPct val="0"/>
              </a:spcBef>
            </a:pPr>
            <a:r>
              <a:rPr lang="it-IT" altLang="it-IT" sz="2800" b="1" dirty="0">
                <a:solidFill>
                  <a:srgbClr val="002060"/>
                </a:solidFill>
                <a:latin typeface="Garamond" panose="02020404030301010803" pitchFamily="18" charset="0"/>
                <a:cs typeface="Arial" panose="020B0604020202020204" pitchFamily="34" charset="0"/>
              </a:rPr>
              <a:t>CIRCOLARE N. 25 D DEL 23/12/2016</a:t>
            </a:r>
          </a:p>
          <a:p>
            <a:pPr algn="ctr">
              <a:spcBef>
                <a:spcPct val="0"/>
              </a:spcBef>
            </a:pPr>
            <a:r>
              <a:rPr lang="it-IT" altLang="it-IT" sz="2800" b="1" dirty="0">
                <a:solidFill>
                  <a:srgbClr val="002060"/>
                </a:solidFill>
                <a:latin typeface="Garamond" panose="02020404030301010803" pitchFamily="18" charset="0"/>
                <a:cs typeface="Arial" panose="020B0604020202020204" pitchFamily="34" charset="0"/>
              </a:rPr>
              <a:t>AGENZIA DELLE DOGANE E DEI MONOPOLI</a:t>
            </a:r>
          </a:p>
          <a:p>
            <a:pPr algn="ctr">
              <a:spcBef>
                <a:spcPct val="0"/>
              </a:spcBef>
            </a:pPr>
            <a:endParaRPr lang="it-IT" altLang="it-IT" sz="2800" b="1" dirty="0">
              <a:solidFill>
                <a:srgbClr val="002060"/>
              </a:solidFill>
              <a:latin typeface="Garamond" panose="02020404030301010803" pitchFamily="18" charset="0"/>
              <a:cs typeface="Arial" panose="020B0604020202020204" pitchFamily="34" charset="0"/>
            </a:endParaRPr>
          </a:p>
          <a:p>
            <a:pPr algn="just">
              <a:spcBef>
                <a:spcPct val="0"/>
              </a:spcBef>
              <a:buClrTx/>
              <a:buSzTx/>
            </a:pPr>
            <a:r>
              <a:rPr lang="it-IT" altLang="it-IT" sz="2700" b="1" dirty="0">
                <a:solidFill>
                  <a:srgbClr val="002060"/>
                </a:solidFill>
                <a:latin typeface="Garamond" panose="02020404030301010803" pitchFamily="18" charset="0"/>
                <a:cs typeface="Arial" panose="020B0604020202020204" pitchFamily="34" charset="0"/>
              </a:rPr>
              <a:t>«D.M. 15 DICEMBRE 2015, N. 225. IMPIEGO AGEVOLATO DI PRODOTTI ENERGETICI AI SENSI DEL PUNTO 3, TABELLA A, ALLEGATA AL D.LGS. N. 504/95. INDIRIZZI APPLICATIVI DEL BENEFICIO FISCALE».</a:t>
            </a:r>
          </a:p>
          <a:p>
            <a:pPr algn="just">
              <a:spcBef>
                <a:spcPct val="0"/>
              </a:spcBef>
              <a:buClrTx/>
              <a:buSzTx/>
            </a:pPr>
            <a:endParaRPr lang="it-IT" altLang="it-IT" b="1" dirty="0">
              <a:solidFill>
                <a:srgbClr val="002060"/>
              </a:solidFill>
              <a:latin typeface="Garamond" panose="02020404030301010803" pitchFamily="18" charset="0"/>
              <a:cs typeface="Arial" panose="020B0604020202020204" pitchFamily="34" charset="0"/>
            </a:endParaRPr>
          </a:p>
          <a:p>
            <a:pPr algn="just">
              <a:spcBef>
                <a:spcPct val="0"/>
              </a:spcBef>
              <a:buClrTx/>
              <a:buSzTx/>
            </a:pPr>
            <a:r>
              <a:rPr lang="it-IT" altLang="it-IT" sz="2600" b="1" dirty="0">
                <a:solidFill>
                  <a:srgbClr val="002060"/>
                </a:solidFill>
                <a:latin typeface="Garamond" panose="02020404030301010803" pitchFamily="18" charset="0"/>
                <a:cs typeface="Arial" panose="020B0604020202020204" pitchFamily="34" charset="0"/>
              </a:rPr>
              <a:t>La presente circolare nasce per dare ulteriori precisazioni di dettaglio sulla pratica attuazione del D.M. n. 225/2015 rispetto a quanto stabilito con la circolare n. 5/D del 15/03/2016 e n. 11/D del 29/04/2016.</a:t>
            </a:r>
          </a:p>
        </p:txBody>
      </p:sp>
      <p:sp>
        <p:nvSpPr>
          <p:cNvPr id="3" name="Segnaposto data 2">
            <a:extLst>
              <a:ext uri="{FF2B5EF4-FFF2-40B4-BE49-F238E27FC236}">
                <a16:creationId xmlns:a16="http://schemas.microsoft.com/office/drawing/2014/main" xmlns="" id="{3B2D2DDA-D930-4810-B9A5-63CA97551218}"/>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FF080CAD-B34F-4338-85D3-081E1C523A12}"/>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57275206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xmlns="" id="{7B535D22-1A4B-400E-A7A1-6BBC4340A854}"/>
              </a:ext>
            </a:extLst>
          </p:cNvPr>
          <p:cNvSpPr/>
          <p:nvPr/>
        </p:nvSpPr>
        <p:spPr>
          <a:xfrm>
            <a:off x="1233377" y="47384"/>
            <a:ext cx="10015870" cy="6186309"/>
          </a:xfrm>
          <a:prstGeom prst="rect">
            <a:avLst/>
          </a:prstGeom>
        </p:spPr>
        <p:txBody>
          <a:bodyPr wrap="square">
            <a:spAutoFit/>
          </a:bodyPr>
          <a:lstStyle/>
          <a:p>
            <a:pPr algn="ctr">
              <a:spcBef>
                <a:spcPct val="0"/>
              </a:spcBef>
              <a:defRPr/>
            </a:pPr>
            <a:r>
              <a:rPr lang="it-IT" altLang="it-IT" sz="2200" b="1" dirty="0">
                <a:solidFill>
                  <a:srgbClr val="002060"/>
                </a:solidFill>
                <a:latin typeface="Garamond" panose="02020404030301010803" pitchFamily="18" charset="0"/>
                <a:cs typeface="Arial" pitchFamily="34" charset="0"/>
              </a:rPr>
              <a:t>CIRCOLARE N. 25 D DEL 23/12/2016</a:t>
            </a:r>
          </a:p>
          <a:p>
            <a:pPr algn="ctr">
              <a:spcBef>
                <a:spcPct val="0"/>
              </a:spcBef>
              <a:defRPr/>
            </a:pPr>
            <a:r>
              <a:rPr lang="it-IT" altLang="it-IT" sz="2200" b="1" dirty="0">
                <a:solidFill>
                  <a:srgbClr val="002060"/>
                </a:solidFill>
                <a:latin typeface="Garamond" panose="02020404030301010803" pitchFamily="18" charset="0"/>
                <a:cs typeface="Arial" pitchFamily="34" charset="0"/>
              </a:rPr>
              <a:t>AGENZIA DELLE DOGANE E DEI MONOPOLI</a:t>
            </a:r>
          </a:p>
          <a:p>
            <a:pPr algn="just" defTabSz="914400">
              <a:spcBef>
                <a:spcPct val="0"/>
              </a:spcBef>
              <a:buClrTx/>
              <a:buSzTx/>
              <a:defRPr/>
            </a:pPr>
            <a:r>
              <a:rPr lang="it-IT" altLang="it-IT" sz="2200" b="1" dirty="0">
                <a:solidFill>
                  <a:srgbClr val="002060"/>
                </a:solidFill>
                <a:latin typeface="Garamond" panose="02020404030301010803" pitchFamily="18" charset="0"/>
                <a:ea typeface="Microsoft YaHei"/>
                <a:cs typeface="Arial" pitchFamily="34" charset="0"/>
              </a:rPr>
              <a:t>«D.M. 15 DICEMBRE 2015, N. 225. IMPIEGO AGEVOLATO DI PRODOTTI ENERGETICI AI SENSI DEL PUNTO 3, TABELLA A, ALLEGATA AL D.LGS. N. 504/95. INDIRIZZI APPLICATIVI DEL BENEFICIO FISCALE».</a:t>
            </a:r>
          </a:p>
          <a:p>
            <a:pPr algn="ctr" defTabSz="914400">
              <a:spcBef>
                <a:spcPct val="0"/>
              </a:spcBef>
              <a:buClrTx/>
              <a:buSzTx/>
              <a:defRPr/>
            </a:pPr>
            <a:endParaRPr lang="it-IT" altLang="it-IT" sz="2200" b="1" dirty="0">
              <a:solidFill>
                <a:srgbClr val="002060"/>
              </a:solidFill>
              <a:latin typeface="Garamond" panose="02020404030301010803" pitchFamily="18" charset="0"/>
              <a:ea typeface="Microsoft YaHei"/>
              <a:cs typeface="Arial" pitchFamily="34" charset="0"/>
            </a:endParaRPr>
          </a:p>
          <a:p>
            <a:pPr algn="ctr" defTabSz="914400">
              <a:spcBef>
                <a:spcPct val="0"/>
              </a:spcBef>
              <a:buClrTx/>
              <a:buSzTx/>
              <a:defRPr/>
            </a:pPr>
            <a:r>
              <a:rPr lang="it-IT" altLang="it-IT" sz="2200" b="1" u="sng" dirty="0">
                <a:solidFill>
                  <a:srgbClr val="002060"/>
                </a:solidFill>
                <a:latin typeface="Garamond" panose="02020404030301010803" pitchFamily="18" charset="0"/>
                <a:ea typeface="Microsoft YaHei"/>
                <a:cs typeface="Arial" pitchFamily="34" charset="0"/>
              </a:rPr>
              <a:t>CASI DI INDISPONIBILITA’ - PROCEDURA</a:t>
            </a:r>
          </a:p>
          <a:p>
            <a:pPr algn="just" defTabSz="914400">
              <a:spcBef>
                <a:spcPct val="0"/>
              </a:spcBef>
              <a:buClrTx/>
              <a:buSzTx/>
              <a:defRPr/>
            </a:pPr>
            <a:endParaRPr lang="it-IT" altLang="it-IT" sz="2200" b="1" dirty="0">
              <a:solidFill>
                <a:srgbClr val="002060"/>
              </a:solidFill>
              <a:latin typeface="Garamond" panose="02020404030301010803" pitchFamily="18" charset="0"/>
              <a:cs typeface="Arial" pitchFamily="34" charset="0"/>
            </a:endParaRPr>
          </a:p>
          <a:p>
            <a:pPr algn="just" defTabSz="914400">
              <a:spcBef>
                <a:spcPct val="0"/>
              </a:spcBef>
              <a:buClrTx/>
              <a:buSzTx/>
              <a:defRPr/>
            </a:pPr>
            <a:r>
              <a:rPr lang="it-IT" altLang="it-IT" sz="2200" b="1" dirty="0">
                <a:solidFill>
                  <a:srgbClr val="002060"/>
                </a:solidFill>
                <a:latin typeface="Garamond" panose="02020404030301010803" pitchFamily="18" charset="0"/>
                <a:cs typeface="Arial" pitchFamily="34" charset="0"/>
              </a:rPr>
              <a:t>La Società di navigazione marittima che si trova impossibilitata a rifornirsi di carburante denaturato presenta una motivata richiesta per il rilascio dell’autorizzazione all’Ufficio delle Dogane territorialmente competente.</a:t>
            </a:r>
          </a:p>
          <a:p>
            <a:pPr algn="just" defTabSz="914400">
              <a:spcBef>
                <a:spcPct val="0"/>
              </a:spcBef>
              <a:buClrTx/>
              <a:buSzTx/>
              <a:defRPr/>
            </a:pPr>
            <a:r>
              <a:rPr lang="it-IT" altLang="it-IT" sz="2200" b="1" dirty="0">
                <a:solidFill>
                  <a:srgbClr val="002060"/>
                </a:solidFill>
                <a:latin typeface="Garamond" panose="02020404030301010803" pitchFamily="18" charset="0"/>
                <a:cs typeface="Arial" pitchFamily="34" charset="0"/>
              </a:rPr>
              <a:t>Quest’ultimo, verificato che il depositario autorizzato non ha disponibilità di prodotto denaturato, può autorizzare il rifornimento diretto di gasolio esente non denaturato per un termine ritenuto congruo per il reperimento del gasolio denaturato da altri depositi fiscali.</a:t>
            </a:r>
          </a:p>
          <a:p>
            <a:pPr algn="just" defTabSz="914400">
              <a:spcBef>
                <a:spcPct val="0"/>
              </a:spcBef>
              <a:buClrTx/>
              <a:buSzTx/>
              <a:defRPr/>
            </a:pPr>
            <a:r>
              <a:rPr lang="it-IT" altLang="it-IT" sz="2200" b="1" dirty="0">
                <a:solidFill>
                  <a:srgbClr val="002060"/>
                </a:solidFill>
                <a:latin typeface="Garamond" panose="02020404030301010803" pitchFamily="18" charset="0"/>
                <a:cs typeface="Arial" pitchFamily="34" charset="0"/>
              </a:rPr>
              <a:t>Il trasferimento del gasolio dal deposito fiscale al soggetto beneficiario deve essere effettuato con e-AD. La conclusione della circolazione del prodotto deve avvenire assolvendo le formalità doganali ( DAU ai soli fini dell’approvvigionamento).</a:t>
            </a:r>
          </a:p>
        </p:txBody>
      </p:sp>
      <p:sp>
        <p:nvSpPr>
          <p:cNvPr id="3" name="Segnaposto data 2">
            <a:extLst>
              <a:ext uri="{FF2B5EF4-FFF2-40B4-BE49-F238E27FC236}">
                <a16:creationId xmlns:a16="http://schemas.microsoft.com/office/drawing/2014/main" xmlns="" id="{1F34A505-02D3-41BB-9D21-572375962FD5}"/>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9BF5A62A-D436-4F12-9779-913EB61B55C6}"/>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2681906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Risultati immagini per grazie per l'attenzione">
            <a:extLst>
              <a:ext uri="{FF2B5EF4-FFF2-40B4-BE49-F238E27FC236}">
                <a16:creationId xmlns:a16="http://schemas.microsoft.com/office/drawing/2014/main" xmlns="" id="{27EE10E4-C2B3-4109-B4B0-B19E3AE0AE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6848" y="535357"/>
            <a:ext cx="6248400" cy="468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egnaposto data 2">
            <a:extLst>
              <a:ext uri="{FF2B5EF4-FFF2-40B4-BE49-F238E27FC236}">
                <a16:creationId xmlns:a16="http://schemas.microsoft.com/office/drawing/2014/main" xmlns="" id="{1B159D02-D9CD-45A3-972E-517A2E0638C1}"/>
              </a:ext>
            </a:extLst>
          </p:cNvPr>
          <p:cNvSpPr>
            <a:spLocks noGrp="1"/>
          </p:cNvSpPr>
          <p:nvPr>
            <p:ph type="dt" sz="half" idx="10"/>
          </p:nvPr>
        </p:nvSpPr>
        <p:spPr/>
        <p:txBody>
          <a:bodyPr/>
          <a:lstStyle/>
          <a:p>
            <a:r>
              <a:rPr lang="it-IT"/>
              <a:t>29/09/2020</a:t>
            </a:r>
            <a:endParaRPr lang="en-US" dirty="0"/>
          </a:p>
        </p:txBody>
      </p:sp>
      <p:sp>
        <p:nvSpPr>
          <p:cNvPr id="4" name="Segnaposto piè di pagina 3">
            <a:extLst>
              <a:ext uri="{FF2B5EF4-FFF2-40B4-BE49-F238E27FC236}">
                <a16:creationId xmlns:a16="http://schemas.microsoft.com/office/drawing/2014/main" xmlns="" id="{650070E1-6F9E-4737-BBE0-D1B36E3C100B}"/>
              </a:ext>
            </a:extLst>
          </p:cNvPr>
          <p:cNvSpPr>
            <a:spLocks noGrp="1"/>
          </p:cNvSpPr>
          <p:nvPr>
            <p:ph type="ftr" sz="quarter" idx="11"/>
          </p:nvPr>
        </p:nvSpPr>
        <p:spPr/>
        <p:txBody>
          <a:bodyPr/>
          <a:lstStyle/>
          <a:p>
            <a:r>
              <a:rPr lang="it-IT"/>
              <a:t>AGENZIA DELLE DOGANE E DEI MONOPOLI - PROVVISTE E DOTAZIONI DI BORDO - Aspetti doganali e fiscali</a:t>
            </a:r>
            <a:endParaRPr lang="en-US" dirty="0"/>
          </a:p>
        </p:txBody>
      </p:sp>
    </p:spTree>
    <p:extLst>
      <p:ext uri="{BB962C8B-B14F-4D97-AF65-F5344CB8AC3E}">
        <p14:creationId xmlns:p14="http://schemas.microsoft.com/office/powerpoint/2010/main" val="12648596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259,5,Slide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Personalizzato 6">
      <a:dk1>
        <a:srgbClr val="003399"/>
      </a:dk1>
      <a:lt1>
        <a:sysClr val="window" lastClr="FFFFFF"/>
      </a:lt1>
      <a:dk2>
        <a:srgbClr val="FFFFFF"/>
      </a:dk2>
      <a:lt2>
        <a:srgbClr val="636363"/>
      </a:lt2>
      <a:accent1>
        <a:srgbClr val="003399"/>
      </a:accent1>
      <a:accent2>
        <a:srgbClr val="6886C4"/>
      </a:accent2>
      <a:accent3>
        <a:srgbClr val="AEBFE0"/>
      </a:accent3>
      <a:accent4>
        <a:srgbClr val="EFB251"/>
      </a:accent4>
      <a:accent5>
        <a:srgbClr val="EF755F"/>
      </a:accent5>
      <a:accent6>
        <a:srgbClr val="ED515C"/>
      </a:accent6>
      <a:hlink>
        <a:srgbClr val="8F8F8F"/>
      </a:hlink>
      <a:folHlink>
        <a:srgbClr val="A5A5A5"/>
      </a:folHlink>
    </a:clrScheme>
    <a:fontScheme name="Magneti Marelli">
      <a:majorFont>
        <a:latin typeface="Arial"/>
        <a:ea typeface=""/>
        <a:cs typeface=""/>
      </a:majorFont>
      <a:minorFont>
        <a:latin typeface="Arial"/>
        <a:ea typeface=""/>
        <a:cs typeface=""/>
      </a:minorFont>
    </a:fontScheme>
    <a:fmtScheme name="Citazion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Dogana2</Template>
  <TotalTime>815</TotalTime>
  <Words>9076</Words>
  <Application>Microsoft Office PowerPoint</Application>
  <PresentationFormat>Widescreen</PresentationFormat>
  <Paragraphs>700</Paragraphs>
  <Slides>93</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93</vt:i4>
      </vt:variant>
    </vt:vector>
  </HeadingPairs>
  <TitlesOfParts>
    <vt:vector size="103" baseType="lpstr">
      <vt:lpstr>Microsoft YaHei</vt:lpstr>
      <vt:lpstr>Arial</vt:lpstr>
      <vt:lpstr>BookmanOldStyle</vt:lpstr>
      <vt:lpstr>Calibri</vt:lpstr>
      <vt:lpstr>Garamond</vt:lpstr>
      <vt:lpstr>Helvetica LT Std Cond</vt:lpstr>
      <vt:lpstr>Times New Roman</vt:lpstr>
      <vt:lpstr>Wingdings 2</vt:lpstr>
      <vt:lpstr>Wingdings 3</vt:lpstr>
      <vt:lpstr>Citazione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enrico;m@p</dc:creator>
  <cp:lastModifiedBy>RIMICCI ELISABETTA</cp:lastModifiedBy>
  <cp:revision>155</cp:revision>
  <cp:lastPrinted>2020-09-25T08:32:26Z</cp:lastPrinted>
  <dcterms:created xsi:type="dcterms:W3CDTF">2018-03-06T13:17:14Z</dcterms:created>
  <dcterms:modified xsi:type="dcterms:W3CDTF">2020-09-29T11:41:09Z</dcterms:modified>
</cp:coreProperties>
</file>